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  <p:sldMasterId id="2147483947" r:id="rId2"/>
  </p:sldMasterIdLst>
  <p:notesMasterIdLst>
    <p:notesMasterId r:id="rId46"/>
  </p:notesMasterIdLst>
  <p:handoutMasterIdLst>
    <p:handoutMasterId r:id="rId47"/>
  </p:handoutMasterIdLst>
  <p:sldIdLst>
    <p:sldId id="430" r:id="rId3"/>
    <p:sldId id="445" r:id="rId4"/>
    <p:sldId id="446" r:id="rId5"/>
    <p:sldId id="416" r:id="rId6"/>
    <p:sldId id="395" r:id="rId7"/>
    <p:sldId id="429" r:id="rId8"/>
    <p:sldId id="390" r:id="rId9"/>
    <p:sldId id="467" r:id="rId10"/>
    <p:sldId id="404" r:id="rId11"/>
    <p:sldId id="448" r:id="rId12"/>
    <p:sldId id="447" r:id="rId13"/>
    <p:sldId id="261" r:id="rId14"/>
    <p:sldId id="264" r:id="rId15"/>
    <p:sldId id="469" r:id="rId16"/>
    <p:sldId id="449" r:id="rId17"/>
    <p:sldId id="348" r:id="rId18"/>
    <p:sldId id="341" r:id="rId19"/>
    <p:sldId id="450" r:id="rId20"/>
    <p:sldId id="451" r:id="rId21"/>
    <p:sldId id="470" r:id="rId22"/>
    <p:sldId id="472" r:id="rId23"/>
    <p:sldId id="452" r:id="rId24"/>
    <p:sldId id="432" r:id="rId25"/>
    <p:sldId id="454" r:id="rId26"/>
    <p:sldId id="455" r:id="rId27"/>
    <p:sldId id="468" r:id="rId28"/>
    <p:sldId id="403" r:id="rId29"/>
    <p:sldId id="456" r:id="rId30"/>
    <p:sldId id="290" r:id="rId31"/>
    <p:sldId id="291" r:id="rId32"/>
    <p:sldId id="457" r:id="rId33"/>
    <p:sldId id="458" r:id="rId34"/>
    <p:sldId id="459" r:id="rId35"/>
    <p:sldId id="460" r:id="rId36"/>
    <p:sldId id="292" r:id="rId37"/>
    <p:sldId id="463" r:id="rId38"/>
    <p:sldId id="462" r:id="rId39"/>
    <p:sldId id="461" r:id="rId40"/>
    <p:sldId id="473" r:id="rId41"/>
    <p:sldId id="464" r:id="rId42"/>
    <p:sldId id="398" r:id="rId43"/>
    <p:sldId id="384" r:id="rId44"/>
    <p:sldId id="437" r:id="rId45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BA"/>
    <a:srgbClr val="F0CAAE"/>
    <a:srgbClr val="FEE5A8"/>
    <a:srgbClr val="FEEDC2"/>
    <a:srgbClr val="FEDA7E"/>
    <a:srgbClr val="FFEAA7"/>
    <a:srgbClr val="F1C1C2"/>
    <a:srgbClr val="FAAE76"/>
    <a:srgbClr val="FFE48F"/>
    <a:srgbClr val="ECA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21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Nombre</a:t>
            </a:r>
            <a:r>
              <a:rPr lang="fr-FR" b="1" baseline="0"/>
              <a:t> de femmes et d'hommes âgés de 18 ans et plus marié.e.s avant leurs 15 et leurs 18 ans (en million)</a:t>
            </a:r>
            <a:endParaRPr lang="fr-F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040244969378813E-2"/>
          <c:y val="0.25200412448443943"/>
          <c:w val="0.89149679206765819"/>
          <c:h val="0.550830208723909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Marié.e.s avant 15 ans</c:v>
                </c:pt>
              </c:strCache>
            </c:strRef>
          </c:tx>
          <c:spPr>
            <a:solidFill>
              <a:srgbClr val="FAAE7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203703703703744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7E-4CC4-B364-721DFB030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2"/>
                <c:pt idx="0">
                  <c:v>Femmes</c:v>
                </c:pt>
                <c:pt idx="1">
                  <c:v>Hommes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250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E-4CC4-B364-721DFB0300C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Marié.e.s entre 15 et 18 ans</c:v>
                </c:pt>
              </c:strCache>
            </c:strRef>
          </c:tx>
          <c:spPr>
            <a:solidFill>
              <a:srgbClr val="FFE48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2"/>
                <c:pt idx="0">
                  <c:v>Femmes</c:v>
                </c:pt>
                <c:pt idx="1">
                  <c:v>Hommes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720</c:v>
                </c:pt>
                <c:pt idx="1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7E-4CC4-B364-721DFB0300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662200687"/>
        <c:axId val="973145743"/>
        <c:axId val="0"/>
      </c:bar3DChart>
      <c:catAx>
        <c:axId val="6622006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3145743"/>
        <c:crosses val="autoZero"/>
        <c:auto val="1"/>
        <c:lblAlgn val="ctr"/>
        <c:lblOffset val="100"/>
        <c:noMultiLvlLbl val="0"/>
      </c:catAx>
      <c:valAx>
        <c:axId val="973145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2200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Pourcentage</a:t>
            </a:r>
            <a:r>
              <a:rPr lang="fr-FR" b="1" baseline="0" dirty="0"/>
              <a:t> de femmes âgées de 20 à 49 ans mariées avant leurs 15 et leurs 18 ans, par région</a:t>
            </a:r>
            <a:endParaRPr lang="fr-F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3040244969378813E-2"/>
          <c:y val="0.25200412448443943"/>
          <c:w val="0.89149679206765819"/>
          <c:h val="0.550830208723909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Mariées avant 15 ans</c:v>
                </c:pt>
              </c:strCache>
            </c:strRef>
          </c:tx>
          <c:spPr>
            <a:solidFill>
              <a:srgbClr val="FAAE7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Feuil1!$A$2:$A$8</c:f>
              <c:strCache>
                <c:ptCount val="7"/>
                <c:pt idx="0">
                  <c:v>Asie du Sud</c:v>
                </c:pt>
                <c:pt idx="1">
                  <c:v>Afrique de l'Ouest et Centrale</c:v>
                </c:pt>
                <c:pt idx="2">
                  <c:v>Afrique de l'Est et du Sud</c:v>
                </c:pt>
                <c:pt idx="3">
                  <c:v>Amérique latine et Caraïbes</c:v>
                </c:pt>
                <c:pt idx="4">
                  <c:v>Moyen Orient et Afrique du Nord</c:v>
                </c:pt>
                <c:pt idx="5">
                  <c:v>Asie de l'Est et Pacifique</c:v>
                </c:pt>
                <c:pt idx="6">
                  <c:v>CEE / CEI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25</c:v>
                </c:pt>
                <c:pt idx="1">
                  <c:v>18</c:v>
                </c:pt>
                <c:pt idx="2">
                  <c:v>12</c:v>
                </c:pt>
                <c:pt idx="3">
                  <c:v>7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3-48D4-8936-606A85EB3A8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Mariées entre 15 et 18 ans</c:v>
                </c:pt>
              </c:strCache>
            </c:strRef>
          </c:tx>
          <c:spPr>
            <a:solidFill>
              <a:srgbClr val="FFE4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Asie du Sud</c:v>
                </c:pt>
                <c:pt idx="1">
                  <c:v>Afrique de l'Ouest et Centrale</c:v>
                </c:pt>
                <c:pt idx="2">
                  <c:v>Afrique de l'Est et du Sud</c:v>
                </c:pt>
                <c:pt idx="3">
                  <c:v>Amérique latine et Caraïbes</c:v>
                </c:pt>
                <c:pt idx="4">
                  <c:v>Moyen Orient et Afrique du Nord</c:v>
                </c:pt>
                <c:pt idx="5">
                  <c:v>Asie de l'Est et Pacifique</c:v>
                </c:pt>
                <c:pt idx="6">
                  <c:v>CEE / CEI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56</c:v>
                </c:pt>
                <c:pt idx="1">
                  <c:v>46</c:v>
                </c:pt>
                <c:pt idx="2">
                  <c:v>38</c:v>
                </c:pt>
                <c:pt idx="3">
                  <c:v>30</c:v>
                </c:pt>
                <c:pt idx="4">
                  <c:v>24</c:v>
                </c:pt>
                <c:pt idx="5">
                  <c:v>21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3-48D4-8936-606A85EB3A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62200687"/>
        <c:axId val="973145743"/>
      </c:barChart>
      <c:catAx>
        <c:axId val="66220068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3145743"/>
        <c:crosses val="autoZero"/>
        <c:auto val="1"/>
        <c:lblAlgn val="ctr"/>
        <c:lblOffset val="100"/>
        <c:noMultiLvlLbl val="0"/>
      </c:catAx>
      <c:valAx>
        <c:axId val="9731457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2200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7.7273075240594929E-2"/>
          <c:y val="0.90905168103987"/>
          <c:w val="0.8454538495188102"/>
          <c:h val="8.9352734416969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2CC7D-969A-42DF-9777-9E3B69AC2855}" type="datetimeFigureOut">
              <a:rPr lang="fr-FR" smtClean="0"/>
              <a:pPr/>
              <a:t>13/04/2021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3D157-0495-448C-BBB5-F147DDD4A9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22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6A8617-C879-4700-B76B-83AEC8A30E9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119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F3A4C-507D-4613-866D-AE40C7A6EC2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9A5CD-0235-4368-9505-8512EC9FC11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324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9A5CD-0235-4368-9505-8512EC9FC11A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2911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9A5CD-0235-4368-9505-8512EC9FC11A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511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A8617-C879-4700-B76B-83AEC8A30E93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813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A8617-C879-4700-B76B-83AEC8A30E93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450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A8617-C879-4700-B76B-83AEC8A30E93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7980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A8617-C879-4700-B76B-83AEC8A30E93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661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A8617-C879-4700-B76B-83AEC8A30E93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6932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ADC78-5CE2-4ECB-84A6-5D8A85ED5946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365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34FA4-CF92-4E59-86D3-41FAF72F38FB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46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A8617-C879-4700-B76B-83AEC8A30E93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7098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34FA4-CF92-4E59-86D3-41FAF72F38FB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043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BF015-D41F-4168-8833-1755D35D1BEC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336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BF015-D41F-4168-8833-1755D35D1BEC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723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BF015-D41F-4168-8833-1755D35D1BEC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610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BF015-D41F-4168-8833-1755D35D1BEC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836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BF015-D41F-4168-8833-1755D35D1BEC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211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345B2-EB08-437B-B5E3-C5099BC777C9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610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345B2-EB08-437B-B5E3-C5099BC777C9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3097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345B2-EB08-437B-B5E3-C5099BC777C9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661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345B2-EB08-437B-B5E3-C5099BC777C9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5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A8617-C879-4700-B76B-83AEC8A30E93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77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345B2-EB08-437B-B5E3-C5099BC777C9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178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F703C-F822-4773-A0C3-67AE41F14C7E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15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A8617-C879-4700-B76B-83AEC8A30E93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41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754FC-9CC4-4865-B125-EDB14AC12990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28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754FC-9CC4-4865-B125-EDB14AC1299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95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798D5-2E99-475C-8834-9EAF8DD8FE0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66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A8617-C879-4700-B76B-83AEC8A30E93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219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044A4-E078-4663-B41C-2B49C4FA028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99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80C8B-C5F9-4C66-AD04-EB4B55354D4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9F551-7326-459A-9983-517E3D8F15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49BB8-FB76-485B-9115-0C93F6CB85B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3423E-6C4A-41A5-A8A7-5BE63DE6E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5E034C-22B9-41D2-ABC7-DCB482B62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C27E44-1A0C-4A9B-841E-D3DA216A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937C4-66D0-4846-9103-0223A1CEB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7075B9-3503-4794-8F55-503B227F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80C8B-C5F9-4C66-AD04-EB4B55354D4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723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E8F8B-A089-4F3B-8CD1-0DC949B9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A23557-1358-4113-A726-B4AE3408F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BB66C2-A5B2-49AA-9BB1-FEE9752F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E5D0EF-CF59-437D-BAF9-92B86A54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8130DE-B6D0-463B-B2F5-9DF0FCC8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778DA-D8B0-43CD-801F-5ADFE5EA265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40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5F666-CF4F-42A5-BB0F-57332FE5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BDDDB8-6F5C-4DFD-8684-45DDFF3CA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F62767-BA9F-416F-A482-0C18E374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8E2174-F688-4CC3-ADF8-71492915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6B44D8-7007-4C92-93A2-69486473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B6CD3-7253-4201-B988-A73C62D2468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76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278832-0F6A-4D2D-BBB2-29363035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CC87B9-8966-4BD5-B9F0-A1A59F3CC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801C73-6B8F-4FF0-82EE-397AD202C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B10392-E08F-41C5-92DD-6B6C5440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9A32F4-F758-44E0-836B-4748D69D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DC40B8-7876-433E-90DC-9BC58DCA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A8966-4F5F-4F92-A4D2-35CC124845C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81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8A773-2E01-4C0B-A2C2-F9B9B2DA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5A72E0-59C2-40B4-BC2D-DEA8E809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0C60D3-6A17-4498-8557-7DFFAAD24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7EE032-CC82-47FA-A503-8F7D2C92E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3E113E-2832-4F08-B7E7-80655DF98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F2A4F1-2DCD-4B0A-B94B-908A9848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68929B0-9B24-4FE3-8363-A632B03A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B40E1E-E9FC-41C2-97C0-EEE71C0B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41B2A-1208-4B27-BA04-FE7E2066BDB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9285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C0EDE-9764-422B-9867-88241116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EDF2D0-9764-4300-8D01-06671269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394E8C-2F39-43A0-B7EB-6DEF82B3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20D1ED-D725-4114-B138-7655E893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F47AC-A9B5-49E5-BD0D-4BD8B630FC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62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D29F33-34B4-4BD4-A17D-F3F2A017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78F33A-C22B-4C3F-BBE4-941439E2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31B815-5290-4179-89A1-34B0DDEE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E9790-7E33-4A62-AC30-24A6E314058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90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EDA82-F55D-4086-B1FF-E30743D8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D6FD84-EE9C-4068-8E2B-FC0EA7DC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B596E5-B6F9-4E34-B0BE-ACAF35278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63778A-D457-4F4E-813A-CC7C8F1A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E62625-ECFD-4AB4-B39A-1B79B335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2EFD26-C836-4D4B-A88F-E179280B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CF1D-AEF5-440B-9840-B7C938BA65D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056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778DA-D8B0-43CD-801F-5ADFE5EA265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C69B1-987D-463F-A758-4A16E916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AE7B40-740A-429F-8BB0-F3A155225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B3480D-C529-4BAB-BEC8-9A1D2C2FA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B94B99-26B3-4917-88C7-4EC1A24D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4C847A-1BE2-45FF-8747-E9447364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F6B3CD-D851-40BA-8631-68281F64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7003E-68FC-44BB-B985-6193061179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717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473C2-6099-434E-80A6-96F3EDE7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38B6A3-7FC0-4EC1-8733-1B7DC4026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44A153-491F-48FB-B3DD-146A84C81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4F9E31-9050-4D31-BECA-F4F9D32A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21876D-ABF5-4E84-9006-EBA9AD89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9F551-7326-459A-9983-517E3D8F15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958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77BFC50-CB60-4019-9F3C-5D294DC19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9F19B3-A576-4377-8224-B73794277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1BBA73-4DEE-4DDE-8865-7004C7A9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96FD7E-A859-4CB1-8F7C-F659E398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354943-FF07-4801-8BF8-AF75CFD6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49BB8-FB76-485B-9115-0C93F6CB85B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219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9366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0CD82-A58F-4F36-8038-9D6F634C35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518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B6CD3-7253-4201-B988-A73C62D2468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A8966-4F5F-4F92-A4D2-35CC124845C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41B2A-1208-4B27-BA04-FE7E2066BDB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F47AC-A9B5-49E5-BD0D-4BD8B630FC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E9790-7E33-4A62-AC30-24A6E314058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CF1D-AEF5-440B-9840-B7C938BA65D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7003E-68FC-44BB-B985-6193061179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95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952128A-73DB-44EF-8259-0A372A31E01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Freeform 7"/>
          <p:cNvSpPr>
            <a:spLocks noChangeArrowheads="1"/>
          </p:cNvSpPr>
          <p:nvPr userDrawn="1"/>
        </p:nvSpPr>
        <p:spPr bwMode="auto">
          <a:xfrm>
            <a:off x="395288" y="26035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468313" y="638175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2D03347-A226-438A-8AF7-298DF82E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A9D471-8E5C-4483-A4D7-C56BC9E69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277E7A-EE90-4EFA-AD72-BE5F11906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D5ED2C-B8E5-4462-9248-E0D0045B2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C0401E-D87F-422D-8512-51AB072C7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52128A-73DB-44EF-8259-0A372A31E01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854196A-F72A-4AB8-9FC1-2333DF7724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5288" y="26035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B88AC22-531A-4674-A3FD-91A04A4FB3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638175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19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8b89ae952cf82162/Documents/Formation%20Isa/2018/Strasbourg%20Mars%202018/MFStrasbourg9mars2018.ppt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entonsaime.fr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arretonslesviolences.gouv.fr/" TargetMode="External"/><Relationship Id="rId4" Type="http://schemas.openxmlformats.org/officeDocument/2006/relationships/hyperlink" Target="https://enavanttoutes.fr/nos-actions/ecouter-et-conseiller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.wanadoo.fr/..associationgams/" TargetMode="External"/><Relationship Id="rId2" Type="http://schemas.openxmlformats.org/officeDocument/2006/relationships/hyperlink" Target="mailto:contact@federationgam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o119.gouv.fr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arretonslesviolences.gouv.fr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federationgams.org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arretonslesviolences.gouv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mmes.gouv.fr/wp-content/uploads/2014/02/Lettre-Observatoire-oct-2014.pdf" TargetMode="External"/><Relationship Id="rId5" Type="http://schemas.openxmlformats.org/officeDocument/2006/relationships/hyperlink" Target="https://cache.media.eduscol.education.fr/file/Sante/44/9/Guide_comportements-sexistes-violences-sexuelles_-_edito_1209449.pdf" TargetMode="External"/><Relationship Id="rId4" Type="http://schemas.openxmlformats.org/officeDocument/2006/relationships/hyperlink" Target="https://www.adric.eu/images/guides/Adric_VdF_Guide_Lutter_contre_le_mariage_forc%C3%A9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C8C7E5A-5675-4BCC-8E4E-6161B9A560DA}"/>
              </a:ext>
            </a:extLst>
          </p:cNvPr>
          <p:cNvSpPr txBox="1">
            <a:spLocks/>
          </p:cNvSpPr>
          <p:nvPr/>
        </p:nvSpPr>
        <p:spPr>
          <a:xfrm>
            <a:off x="1151620" y="2137420"/>
            <a:ext cx="684076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8821C7-2EF9-4CEA-BB54-D9061728FB47}"/>
              </a:ext>
            </a:extLst>
          </p:cNvPr>
          <p:cNvSpPr txBox="1"/>
          <p:nvPr/>
        </p:nvSpPr>
        <p:spPr>
          <a:xfrm>
            <a:off x="683568" y="122640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Cavolini" panose="03000502040302020204" pitchFamily="66" charset="0"/>
                <a:cs typeface="Cavolini" panose="03000502040302020204" pitchFamily="66" charset="0"/>
              </a:rPr>
              <a:t>Les mariages forcés en France et dans le monde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FBBDE4-A127-4F0C-8A6B-98A02691A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r="2924"/>
          <a:stretch/>
        </p:blipFill>
        <p:spPr bwMode="auto">
          <a:xfrm>
            <a:off x="6732240" y="3789040"/>
            <a:ext cx="1885950" cy="252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FBBBD4-4658-49BC-8C26-F0967B9942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2571064" cy="25160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4E86911-2F0C-4A30-A84E-A60ACDEBEBA9}"/>
              </a:ext>
            </a:extLst>
          </p:cNvPr>
          <p:cNvSpPr txBox="1"/>
          <p:nvPr/>
        </p:nvSpPr>
        <p:spPr>
          <a:xfrm>
            <a:off x="3275856" y="5373216"/>
            <a:ext cx="2880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indent="0" algn="just" fontAlgn="auto">
              <a:spcAft>
                <a:spcPts val="800"/>
              </a:spcAft>
              <a:buNone/>
            </a:pPr>
            <a:r>
              <a:rPr lang="fr-FR" b="1" dirty="0">
                <a:latin typeface="+mn-lt"/>
                <a:cs typeface="Cavolini" panose="03000502040302020204" pitchFamily="66" charset="0"/>
              </a:rPr>
              <a:t>Par la Fédération nationale GAMS, en partenariat avec le Ministère de l’Intérieur.</a:t>
            </a:r>
          </a:p>
        </p:txBody>
      </p:sp>
    </p:spTree>
    <p:extLst>
      <p:ext uri="{BB962C8B-B14F-4D97-AF65-F5344CB8AC3E}">
        <p14:creationId xmlns:p14="http://schemas.microsoft.com/office/powerpoint/2010/main" val="33391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9CF342F-1259-481B-9C00-E18C98E12A6D}"/>
              </a:ext>
            </a:extLst>
          </p:cNvPr>
          <p:cNvSpPr txBox="1"/>
          <p:nvPr/>
        </p:nvSpPr>
        <p:spPr>
          <a:xfrm>
            <a:off x="395536" y="271679"/>
            <a:ext cx="8208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Où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?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9F2D31E-0A60-4C8F-A4A6-0F7E82565DB4}"/>
              </a:ext>
            </a:extLst>
          </p:cNvPr>
          <p:cNvSpPr txBox="1"/>
          <p:nvPr/>
        </p:nvSpPr>
        <p:spPr>
          <a:xfrm>
            <a:off x="683568" y="1196752"/>
            <a:ext cx="5256584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Fréquence des mariages forcés précoces  </a:t>
            </a:r>
          </a:p>
        </p:txBody>
      </p:sp>
      <p:pic>
        <p:nvPicPr>
          <p:cNvPr id="5" name="Picture 2" descr="Fichier:DDHC Mariage Forcé.jpg">
            <a:extLst>
              <a:ext uri="{FF2B5EF4-FFF2-40B4-BE49-F238E27FC236}">
                <a16:creationId xmlns:a16="http://schemas.microsoft.com/office/drawing/2014/main" id="{E9B477B2-D6B6-4A06-913F-F5ADE12FA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6000"/>
                    </a14:imgEffect>
                    <a14:imgEffect>
                      <a14:brightnessContrast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" r="12234" b="4948"/>
          <a:stretch/>
        </p:blipFill>
        <p:spPr bwMode="auto">
          <a:xfrm>
            <a:off x="755576" y="1844824"/>
            <a:ext cx="7759337" cy="476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597EE40-102C-CB4A-8778-45E8892C61AA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8208912" cy="0"/>
          </a:xfrm>
          <a:prstGeom prst="line">
            <a:avLst/>
          </a:prstGeom>
          <a:ln w="19050">
            <a:solidFill>
              <a:srgbClr val="FEC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04544F9-A195-F148-AF6B-B3839A605545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0" cy="576064"/>
          </a:xfrm>
          <a:prstGeom prst="line">
            <a:avLst/>
          </a:prstGeom>
          <a:ln w="19050">
            <a:solidFill>
              <a:srgbClr val="FEC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9917B927-8780-48A2-BE83-AB9C42A6E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BF9DCC6-8E34-418E-B9FF-0E90ACE41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105D36E-137C-4AFA-A061-9AD21B8B2C84}"/>
              </a:ext>
            </a:extLst>
          </p:cNvPr>
          <p:cNvSpPr txBox="1"/>
          <p:nvPr/>
        </p:nvSpPr>
        <p:spPr>
          <a:xfrm>
            <a:off x="1331640" y="1052736"/>
            <a:ext cx="1512168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Fréquence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F6F374-422A-4EFC-B058-B81D85CA44AF}"/>
              </a:ext>
            </a:extLst>
          </p:cNvPr>
          <p:cNvSpPr txBox="1"/>
          <p:nvPr/>
        </p:nvSpPr>
        <p:spPr>
          <a:xfrm>
            <a:off x="1043608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Les mariages forcés </a:t>
            </a:r>
            <a:r>
              <a:rPr lang="fr-FR" sz="32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précoces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841A4F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27327D4-8246-450C-8D0E-64B2D231A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628800"/>
            <a:ext cx="7272809" cy="88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800" rIns="0" bIns="10800">
            <a:spAutoFit/>
          </a:bodyPr>
          <a:lstStyle/>
          <a:p>
            <a:pPr algn="just" eaLnBrk="1" hangingPunct="1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Les taux les plus importants de mariages précoces s’observent en Asie du Sud (Bangladesh, Inde, Pakistan, etc.) et en Afrique subsaharienne (Niger, Tchad, Mali, etc.) Néanmoins, ces résultats sont à nuancer car la pandémie de COVID-19 bouleverse ces estimations de 2014 : l’augmentation de la pauvreté et de la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descolarisation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accroît les mariages forcés et précoces.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6FF49-940E-4B7A-B23D-FFA8363B4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D53F185-5DD5-42C6-BD17-5F2B85592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7C34E2-A2EF-4EF7-9AE5-2E3BBD164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6434226"/>
            <a:ext cx="6840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 : UNICEF, 2014. Ces estimations sont basées sur un échantillon de pays couvrant environ 50 % de la population mondiale d’hommes et de femmes âgés de 18 ans et plus.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E04854B5-F5FD-4297-BFE2-E62B9FA7E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617556"/>
              </p:ext>
            </p:extLst>
          </p:nvPr>
        </p:nvGraphicFramePr>
        <p:xfrm>
          <a:off x="1907704" y="2636912"/>
          <a:ext cx="5976664" cy="354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77448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1">
            <a:extLst>
              <a:ext uri="{FF2B5EF4-FFF2-40B4-BE49-F238E27FC236}">
                <a16:creationId xmlns:a16="http://schemas.microsoft.com/office/drawing/2014/main" id="{E81C7BAE-F77F-4C69-86A9-73B0357507D5}"/>
              </a:ext>
            </a:extLst>
          </p:cNvPr>
          <p:cNvSpPr txBox="1">
            <a:spLocks/>
          </p:cNvSpPr>
          <p:nvPr/>
        </p:nvSpPr>
        <p:spPr>
          <a:xfrm>
            <a:off x="1331640" y="1772816"/>
            <a:ext cx="3672408" cy="367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Ces mariages se caractérisent souvent par un écart d’âge très important entre la jeune fille et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mari. </a:t>
            </a:r>
          </a:p>
          <a:p>
            <a:pPr marL="82296" lvl="0" indent="0" algn="just" fontAlgn="auto">
              <a:buClr>
                <a:srgbClr val="5FCBEF"/>
              </a:buClr>
              <a:buNone/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Ils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sont encore bien ancrés, par exemple, aux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tats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-Unis.</a:t>
            </a:r>
          </a:p>
          <a:p>
            <a:pPr marL="82296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Selon les données</a:t>
            </a:r>
            <a:r>
              <a:rPr kumimoji="0" lang="fr-FR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d’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Unchained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At Last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au moins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207 468 mineurs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sont mariés aux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États-Unis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2000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Trois filles de 10 ans et un garçon de 11 ans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étaient les plus jeunes à se marier, sous des échappatoires légaux qui permettent aux mineurs de se marier dans certaines circonstances. 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1" name="Picture 6" descr="Résultat de recherche d'images pour &quot;yemen marriage&quot;">
            <a:extLst>
              <a:ext uri="{FF2B5EF4-FFF2-40B4-BE49-F238E27FC236}">
                <a16:creationId xmlns:a16="http://schemas.microsoft.com/office/drawing/2014/main" id="{07AE56D8-945D-44A9-BA73-0C47896C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124744"/>
            <a:ext cx="32689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www.medyaturk.info/wp-content/uploads/2017/07/Fraidy-Reiss.jpg">
            <a:extLst>
              <a:ext uri="{FF2B5EF4-FFF2-40B4-BE49-F238E27FC236}">
                <a16:creationId xmlns:a16="http://schemas.microsoft.com/office/drawing/2014/main" id="{87F0F99A-752D-42D0-87B6-99FD8975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268962" cy="221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15E2271-9285-4380-86D2-34B7EF79823E}"/>
              </a:ext>
            </a:extLst>
          </p:cNvPr>
          <p:cNvSpPr txBox="1"/>
          <p:nvPr/>
        </p:nvSpPr>
        <p:spPr>
          <a:xfrm>
            <a:off x="5796136" y="3645024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Mariages forcés précoces au  Yémen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6B659C-6D3A-4F29-91FA-C3F63917A2A6}"/>
              </a:ext>
            </a:extLst>
          </p:cNvPr>
          <p:cNvSpPr txBox="1"/>
          <p:nvPr/>
        </p:nvSpPr>
        <p:spPr>
          <a:xfrm>
            <a:off x="1043608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Les mariages forcés </a:t>
            </a:r>
            <a:r>
              <a:rPr lang="fr-FR" sz="32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précoces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841A4F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CB23651-155F-4091-BA89-D04C1BC86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41A42EA-3193-4479-8E85-8BDF31057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7558" y="32443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36653C-3C56-46D7-A407-BB6AA8632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060848"/>
            <a:ext cx="7398568" cy="4067992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buClr>
                <a:srgbClr val="841A4F"/>
              </a:buClr>
              <a:buSzPct val="90000"/>
              <a:buNone/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6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mariages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forcés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France </a:t>
            </a:r>
            <a:r>
              <a:rPr lang="en-US" sz="6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concernent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marL="1213866" lvl="1" indent="-857250" algn="just">
              <a:buClr>
                <a:srgbClr val="841A4F"/>
              </a:buClr>
              <a:buSzPct val="90000"/>
              <a:buFont typeface="Arial" panose="020B0604020202020204" pitchFamily="34" charset="0"/>
              <a:buChar char="•"/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buClr>
                <a:srgbClr val="841A4F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6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Quelques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jeunes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filles/hommes </a:t>
            </a:r>
            <a:r>
              <a:rPr lang="en-US" sz="6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issu.e.s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classes </a:t>
            </a:r>
            <a:r>
              <a:rPr lang="en-US" sz="6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sociales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extrêmement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élevées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64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mariages</a:t>
            </a:r>
            <a:r>
              <a:rPr lang="en-US" sz="64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4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arrangés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; </a:t>
            </a:r>
          </a:p>
          <a:p>
            <a:pPr lvl="2" algn="just">
              <a:buClr>
                <a:srgbClr val="841A4F"/>
              </a:buClr>
              <a:buSzPct val="90000"/>
              <a:buFont typeface="Wingdings" panose="05000000000000000000" pitchFamily="2" charset="2"/>
              <a:buChar char="q"/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buClr>
                <a:srgbClr val="841A4F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6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Essentiellement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64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jeunes</a:t>
            </a:r>
            <a:r>
              <a:rPr lang="en-US" sz="64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filles/hommes </a:t>
            </a:r>
            <a:r>
              <a:rPr lang="en-US" sz="64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issu.e.s</a:t>
            </a:r>
            <a:r>
              <a:rPr lang="en-US" sz="64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64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familles</a:t>
            </a:r>
            <a:r>
              <a:rPr lang="en-US" sz="64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4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migrantes</a:t>
            </a:r>
            <a:r>
              <a:rPr lang="en-US" sz="64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et/</a:t>
            </a:r>
            <a:r>
              <a:rPr lang="en-US" sz="64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64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héritièr.es des immigrations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841A4F"/>
              </a:buClr>
              <a:buSzPct val="90000"/>
              <a:buFont typeface="Arial" panose="020B0604020202020204" pitchFamily="34" charset="0"/>
              <a:buChar char="•"/>
            </a:pPr>
            <a:endParaRPr lang="fr-FR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 algn="just">
              <a:lnSpc>
                <a:spcPct val="120000"/>
              </a:lnSpc>
              <a:buClr>
                <a:srgbClr val="841A4F"/>
              </a:buClr>
              <a:buSzPct val="90000"/>
              <a:buNone/>
            </a:pPr>
            <a:r>
              <a:rPr lang="fr-FR" sz="6400" dirty="0">
                <a:latin typeface="Calibri" panose="020F0502020204030204" pitchFamily="34" charset="0"/>
                <a:cs typeface="Calibri" panose="020F0502020204030204" pitchFamily="34" charset="0"/>
              </a:rPr>
              <a:t>L’enquête Trajectoire et Origines (INED-INSEE, 2008) a permis d’évaluer la part des femmes migrantes victimes d’un mariage non consenti ou dont le consentement est considéré comme altéré. Il ressort de cette enquête que </a:t>
            </a:r>
            <a:r>
              <a:rPr lang="fr-FR" sz="72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4 % </a:t>
            </a:r>
            <a:r>
              <a:rPr lang="fr-FR" sz="6400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femmes immigrées et </a:t>
            </a:r>
            <a:r>
              <a:rPr lang="fr-FR" sz="72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2 % </a:t>
            </a:r>
            <a:r>
              <a:rPr lang="fr-FR" sz="6400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filles d’immigrés nées en France</a:t>
            </a:r>
            <a:r>
              <a:rPr lang="fr-FR" sz="6400" dirty="0">
                <a:latin typeface="Calibri" panose="020F0502020204030204" pitchFamily="34" charset="0"/>
                <a:cs typeface="Calibri" panose="020F0502020204030204" pitchFamily="34" charset="0"/>
              </a:rPr>
              <a:t>, âgées de 26 à 50 ans ont subi un mariage non consenti et environ </a:t>
            </a:r>
            <a:r>
              <a:rPr lang="fr-FR" sz="72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tiers</a:t>
            </a:r>
            <a:r>
              <a:rPr lang="fr-FR" sz="6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fr-FR" sz="6400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400" dirty="0">
                <a:latin typeface="Calibri" panose="020F0502020204030204" pitchFamily="34" charset="0"/>
                <a:cs typeface="Calibri" panose="020F0502020204030204" pitchFamily="34" charset="0"/>
              </a:rPr>
              <a:t>une union avec un consentement altéré.</a:t>
            </a:r>
          </a:p>
          <a:p>
            <a:pPr algn="just">
              <a:buClr>
                <a:srgbClr val="841A4F"/>
              </a:buClr>
              <a:buSzPct val="90000"/>
              <a:buFont typeface="Courier New" panose="02070309020205020404" pitchFamily="49" charset="0"/>
              <a:buChar char="o"/>
            </a:pPr>
            <a:endParaRPr lang="fr-FR" sz="3200" dirty="0">
              <a:highlight>
                <a:srgbClr val="00FF00"/>
              </a:highlight>
            </a:endParaRP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16D0F2-4962-4D70-B039-F07F10CE7996}"/>
              </a:ext>
            </a:extLst>
          </p:cNvPr>
          <p:cNvSpPr txBox="1"/>
          <p:nvPr/>
        </p:nvSpPr>
        <p:spPr>
          <a:xfrm>
            <a:off x="1043608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Les mariages forcés en France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2A0014-4EC2-4D15-887A-4ECA1049F475}"/>
              </a:ext>
            </a:extLst>
          </p:cNvPr>
          <p:cNvSpPr txBox="1"/>
          <p:nvPr/>
        </p:nvSpPr>
        <p:spPr>
          <a:xfrm>
            <a:off x="1331640" y="1268760"/>
            <a:ext cx="1368152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Victimes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8970B8-B185-4063-AF7D-BA8807F9BD37}"/>
              </a:ext>
            </a:extLst>
          </p:cNvPr>
          <p:cNvSpPr txBox="1"/>
          <p:nvPr/>
        </p:nvSpPr>
        <p:spPr>
          <a:xfrm>
            <a:off x="971600" y="6453336"/>
            <a:ext cx="73985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4AA33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 : HAMEL Chrystelle, « Immigrées et filles d’immigrées : le recul des mariages forcés », 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Population &amp; Société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n°479,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Ined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juin 2011.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D88D6EA-E733-4DCB-BA15-37F5065E8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DDE71F1-9DBC-4AFF-92C5-B0C3474C7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597EE40-102C-CB4A-8778-45E8892C61AA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8208912" cy="0"/>
          </a:xfrm>
          <a:prstGeom prst="line">
            <a:avLst/>
          </a:prstGeom>
          <a:ln w="19050">
            <a:solidFill>
              <a:srgbClr val="FEC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04544F9-A195-F148-AF6B-B3839A605545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0" cy="576064"/>
          </a:xfrm>
          <a:prstGeom prst="line">
            <a:avLst/>
          </a:prstGeom>
          <a:ln w="19050">
            <a:solidFill>
              <a:srgbClr val="FEC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62A7BD6-3DD7-4601-9147-64124CB826AC}"/>
              </a:ext>
            </a:extLst>
          </p:cNvPr>
          <p:cNvSpPr/>
          <p:nvPr/>
        </p:nvSpPr>
        <p:spPr>
          <a:xfrm>
            <a:off x="395536" y="26064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 conséquences et les risques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5CA4B2F-AD6F-49A8-A5F9-83B853C670F2}"/>
              </a:ext>
            </a:extLst>
          </p:cNvPr>
          <p:cNvSpPr/>
          <p:nvPr/>
        </p:nvSpPr>
        <p:spPr>
          <a:xfrm>
            <a:off x="251520" y="1916832"/>
            <a:ext cx="3178675" cy="1872208"/>
          </a:xfrm>
          <a:prstGeom prst="ellipse">
            <a:avLst/>
          </a:prstGeom>
          <a:solidFill>
            <a:srgbClr val="F7F1F9"/>
          </a:solidFill>
          <a:ln>
            <a:solidFill>
              <a:srgbClr val="841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D52AAE-A434-4266-8ACC-E34E4EAB370F}"/>
              </a:ext>
            </a:extLst>
          </p:cNvPr>
          <p:cNvSpPr txBox="1"/>
          <p:nvPr/>
        </p:nvSpPr>
        <p:spPr>
          <a:xfrm>
            <a:off x="539552" y="2132856"/>
            <a:ext cx="2592288" cy="1397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mariage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rapports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sexuels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Le viol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crime, passible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peines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prison pour son auteur et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complices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1DD5F9D-B499-4920-B7C2-B5FD6E88E0E6}"/>
              </a:ext>
            </a:extLst>
          </p:cNvPr>
          <p:cNvSpPr txBox="1"/>
          <p:nvPr/>
        </p:nvSpPr>
        <p:spPr>
          <a:xfrm>
            <a:off x="755576" y="1412776"/>
            <a:ext cx="2088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V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iols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conjugaux</a:t>
            </a:r>
            <a:endParaRPr lang="fr-FR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07EEDAB-6D7D-4E36-95F8-600DCAC017C6}"/>
              </a:ext>
            </a:extLst>
          </p:cNvPr>
          <p:cNvSpPr/>
          <p:nvPr/>
        </p:nvSpPr>
        <p:spPr>
          <a:xfrm>
            <a:off x="3779912" y="1700808"/>
            <a:ext cx="2016224" cy="2540470"/>
          </a:xfrm>
          <a:prstGeom prst="ellipse">
            <a:avLst/>
          </a:prstGeom>
          <a:solidFill>
            <a:srgbClr val="F0E4F4"/>
          </a:solidFill>
          <a:ln>
            <a:solidFill>
              <a:srgbClr val="841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6B629ED-DF9A-4A0F-B996-82F4FF6C8F8D}"/>
              </a:ext>
            </a:extLst>
          </p:cNvPr>
          <p:cNvSpPr/>
          <p:nvPr/>
        </p:nvSpPr>
        <p:spPr>
          <a:xfrm>
            <a:off x="6156176" y="1628800"/>
            <a:ext cx="2715568" cy="2243294"/>
          </a:xfrm>
          <a:prstGeom prst="ellipse">
            <a:avLst/>
          </a:prstGeom>
          <a:solidFill>
            <a:srgbClr val="D4B1DD">
              <a:alpha val="63000"/>
            </a:srgbClr>
          </a:solidFill>
          <a:ln>
            <a:solidFill>
              <a:srgbClr val="841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7C0930A-A296-40F6-A914-2B58DC3CFC19}"/>
              </a:ext>
            </a:extLst>
          </p:cNvPr>
          <p:cNvSpPr txBox="1"/>
          <p:nvPr/>
        </p:nvSpPr>
        <p:spPr>
          <a:xfrm>
            <a:off x="4067944" y="1988840"/>
            <a:ext cx="1512168" cy="1924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équestration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déscolarisation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interdiction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travailler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garder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contact avec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ami.e.s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F88D669-9E9F-48B7-8BFB-6178B670877F}"/>
              </a:ext>
            </a:extLst>
          </p:cNvPr>
          <p:cNvSpPr txBox="1"/>
          <p:nvPr/>
        </p:nvSpPr>
        <p:spPr>
          <a:xfrm>
            <a:off x="6372200" y="1844824"/>
            <a:ext cx="23042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arcèlement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moral,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endoctrinement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La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développer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troubles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psychotraumatiques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l’amènent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se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conduire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façon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paradoxale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CF709DF-A1B3-47DB-8018-60960BFC3C86}"/>
              </a:ext>
            </a:extLst>
          </p:cNvPr>
          <p:cNvSpPr txBox="1"/>
          <p:nvPr/>
        </p:nvSpPr>
        <p:spPr>
          <a:xfrm>
            <a:off x="4139952" y="1052736"/>
            <a:ext cx="1368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P</a:t>
            </a:r>
            <a:r>
              <a:rPr lang="en-US" sz="16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rivation de </a:t>
            </a:r>
            <a:r>
              <a:rPr lang="en-US" sz="16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liberté</a:t>
            </a:r>
            <a:r>
              <a:rPr lang="en-US" sz="16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</a:t>
            </a:r>
            <a:endParaRPr lang="fr-FR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72BC40D-4160-4052-9D51-85D5C1BDCB9C}"/>
              </a:ext>
            </a:extLst>
          </p:cNvPr>
          <p:cNvSpPr txBox="1"/>
          <p:nvPr/>
        </p:nvSpPr>
        <p:spPr>
          <a:xfrm>
            <a:off x="6228184" y="980728"/>
            <a:ext cx="2736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V</a:t>
            </a:r>
            <a:r>
              <a:rPr lang="en-US" sz="16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iolences</a:t>
            </a:r>
            <a:r>
              <a:rPr lang="en-US" sz="16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</a:t>
            </a:r>
            <a:r>
              <a:rPr lang="en-US" sz="16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psychologiques</a:t>
            </a:r>
            <a:r>
              <a:rPr lang="en-US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1600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6678538-A430-4558-8726-B1029A16B803}"/>
              </a:ext>
            </a:extLst>
          </p:cNvPr>
          <p:cNvSpPr/>
          <p:nvPr/>
        </p:nvSpPr>
        <p:spPr>
          <a:xfrm>
            <a:off x="251520" y="4581128"/>
            <a:ext cx="4680520" cy="2099090"/>
          </a:xfrm>
          <a:prstGeom prst="ellipse">
            <a:avLst/>
          </a:prstGeom>
          <a:solidFill>
            <a:srgbClr val="E7D4EC"/>
          </a:solidFill>
          <a:ln>
            <a:solidFill>
              <a:srgbClr val="841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109B32F-B0D0-45AE-8C59-A3EBB6DF1353}"/>
              </a:ext>
            </a:extLst>
          </p:cNvPr>
          <p:cNvSpPr txBox="1"/>
          <p:nvPr/>
        </p:nvSpPr>
        <p:spPr>
          <a:xfrm>
            <a:off x="683568" y="4869160"/>
            <a:ext cx="3888432" cy="166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Violences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conjugales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graves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torture, qui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but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d’humilier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de faire « plier » la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résistante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Il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n’est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 rare que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l’époux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oblige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femme à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rapports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sexuels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qu’il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punisse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violemment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s’y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oppose.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8ACA605-D69F-4090-8E93-614D8749769E}"/>
              </a:ext>
            </a:extLst>
          </p:cNvPr>
          <p:cNvSpPr/>
          <p:nvPr/>
        </p:nvSpPr>
        <p:spPr>
          <a:xfrm>
            <a:off x="5940152" y="4005064"/>
            <a:ext cx="2989968" cy="2755222"/>
          </a:xfrm>
          <a:prstGeom prst="ellipse">
            <a:avLst/>
          </a:prstGeom>
          <a:solidFill>
            <a:srgbClr val="D4B1DD"/>
          </a:solidFill>
          <a:ln>
            <a:solidFill>
              <a:srgbClr val="841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72CC5E2-6BE9-49B7-A1DD-D8DD75BE4953}"/>
              </a:ext>
            </a:extLst>
          </p:cNvPr>
          <p:cNvSpPr txBox="1"/>
          <p:nvPr/>
        </p:nvSpPr>
        <p:spPr>
          <a:xfrm>
            <a:off x="6300192" y="4221088"/>
            <a:ext cx="2232248" cy="2451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et/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pression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exercée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mariage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conséquence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dépressions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profondes,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pouvant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jusqu’à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-mutilation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et/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suicide.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71C53FD-FDAD-4DC1-8B85-F23D393C6451}"/>
              </a:ext>
            </a:extLst>
          </p:cNvPr>
          <p:cNvSpPr txBox="1"/>
          <p:nvPr/>
        </p:nvSpPr>
        <p:spPr>
          <a:xfrm>
            <a:off x="4860032" y="4437112"/>
            <a:ext cx="1368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Cavolini" panose="03000502040302020204" pitchFamily="66" charset="0"/>
                <a:cs typeface="Cavolini" panose="03000502040302020204" pitchFamily="66" charset="0"/>
              </a:rPr>
              <a:t>Conduites à risque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D8ACAFE-CAA7-499D-9420-2503CA1DAC06}"/>
              </a:ext>
            </a:extLst>
          </p:cNvPr>
          <p:cNvSpPr txBox="1"/>
          <p:nvPr/>
        </p:nvSpPr>
        <p:spPr>
          <a:xfrm>
            <a:off x="1259632" y="4149080"/>
            <a:ext cx="2592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V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iolence</a:t>
            </a:r>
            <a:r>
              <a:rPr lang="en-US" sz="1600" dirty="0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s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conjugales</a:t>
            </a:r>
            <a:endParaRPr lang="fr-FR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09C2D83-1296-41E4-AAB1-ED4DD44BE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322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262AAC8-F926-4ED2-90AA-72EB6749C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1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6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6CA6F5-E3DB-40AF-9FB9-1CB0B17BCF6E}"/>
              </a:ext>
            </a:extLst>
          </p:cNvPr>
          <p:cNvSpPr/>
          <p:nvPr/>
        </p:nvSpPr>
        <p:spPr>
          <a:xfrm>
            <a:off x="1043608" y="26064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 conséquences et les risques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AE28554-37E8-48C3-8FB2-603C87BF7971}"/>
              </a:ext>
            </a:extLst>
          </p:cNvPr>
          <p:cNvSpPr txBox="1"/>
          <p:nvPr/>
        </p:nvSpPr>
        <p:spPr>
          <a:xfrm>
            <a:off x="1547664" y="2348880"/>
            <a:ext cx="26642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rapports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sexuels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-à-dire, les viols) et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l’interdiction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faite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la femme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d’utiliser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moyens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contraception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aboutir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des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grossesses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précoces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et/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non-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désirées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 à des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maternités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et/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paternités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non-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désirées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52DD04E-E696-4203-BD03-65A30FEC49A2}"/>
              </a:ext>
            </a:extLst>
          </p:cNvPr>
          <p:cNvSpPr txBox="1"/>
          <p:nvPr/>
        </p:nvSpPr>
        <p:spPr>
          <a:xfrm>
            <a:off x="5724128" y="2348880"/>
            <a:ext cx="2592288" cy="2978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violence des unions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s’arrête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seulement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la femme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à plus long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implique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l’enfant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naître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certains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enfants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nés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unions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contraintes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auront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subir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rejet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parents,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notamment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mère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violences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vie.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C544AF1-E218-074C-9809-D9544751CDC4}"/>
              </a:ext>
            </a:extLst>
          </p:cNvPr>
          <p:cNvCxnSpPr>
            <a:cxnSpLocks/>
          </p:cNvCxnSpPr>
          <p:nvPr/>
        </p:nvCxnSpPr>
        <p:spPr>
          <a:xfrm>
            <a:off x="4860032" y="1340768"/>
            <a:ext cx="0" cy="4253472"/>
          </a:xfrm>
          <a:prstGeom prst="line">
            <a:avLst/>
          </a:prstGeom>
          <a:ln w="22225">
            <a:solidFill>
              <a:srgbClr val="FEC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AD4E9E8-F950-4AFB-853D-3ED5E904EDEC}"/>
              </a:ext>
            </a:extLst>
          </p:cNvPr>
          <p:cNvSpPr txBox="1"/>
          <p:nvPr/>
        </p:nvSpPr>
        <p:spPr>
          <a:xfrm>
            <a:off x="1403648" y="1412776"/>
            <a:ext cx="2935560" cy="33855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volini" panose="03000502040302020204" pitchFamily="66" charset="0"/>
                <a:cs typeface="Cavolini" panose="03000502040302020204" pitchFamily="66" charset="0"/>
              </a:rPr>
              <a:t>Grossesses non-désirées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6D475B-00BC-40FA-ADEF-5A3F54D0A58E}"/>
              </a:ext>
            </a:extLst>
          </p:cNvPr>
          <p:cNvSpPr txBox="1"/>
          <p:nvPr/>
        </p:nvSpPr>
        <p:spPr>
          <a:xfrm>
            <a:off x="5220072" y="1412776"/>
            <a:ext cx="3384376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volini" panose="03000502040302020204" pitchFamily="66" charset="0"/>
                <a:cs typeface="Cavolini" panose="03000502040302020204" pitchFamily="66" charset="0"/>
              </a:rPr>
              <a:t>Conséquences sur l’enfant à naître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A06BEA-60C2-4C72-9F16-122274ED4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480579-B2BC-4DBE-94BB-20C1837A8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97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EF4891B7-0566-4A01-9C08-A7CC15CCBAE7}"/>
              </a:ext>
            </a:extLst>
          </p:cNvPr>
          <p:cNvSpPr txBox="1"/>
          <p:nvPr/>
        </p:nvSpPr>
        <p:spPr>
          <a:xfrm>
            <a:off x="1331640" y="1124744"/>
            <a:ext cx="4608512" cy="64633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Enquête sur les violences sexistes et sexuelles faites aux femmes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15EACF-E048-4174-A9E1-A8964C05F3F1}"/>
              </a:ext>
            </a:extLst>
          </p:cNvPr>
          <p:cNvSpPr/>
          <p:nvPr/>
        </p:nvSpPr>
        <p:spPr>
          <a:xfrm>
            <a:off x="1043608" y="259261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 conséquences et les risques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51B95B43-BB19-4320-A58F-802DE6720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3" y="2254576"/>
            <a:ext cx="7418947" cy="4800600"/>
          </a:xfrm>
        </p:spPr>
        <p:txBody>
          <a:bodyPr>
            <a:noAutofit/>
          </a:bodyPr>
          <a:lstStyle/>
          <a:p>
            <a:pPr algn="just">
              <a:buClr>
                <a:srgbClr val="CC99FF"/>
              </a:buClr>
              <a:buFont typeface="Wingdings" panose="05000000000000000000" pitchFamily="2" charset="2"/>
              <a:buChar char="q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2007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le Conseil départemental de la Seine-Saint-Denis, en région parisienne, a fait conduire une enquête sur les comportements sexistes et les violences envers les jeunes filles (enquête CSVF). </a:t>
            </a:r>
          </a:p>
          <a:p>
            <a:pPr algn="just">
              <a:buClr>
                <a:srgbClr val="CC99FF"/>
              </a:buClr>
              <a:buFont typeface="Wingdings" panose="05000000000000000000" pitchFamily="2" charset="2"/>
              <a:buChar char="q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CC99FF"/>
              </a:buClr>
              <a:buFont typeface="Wingdings" panose="05000000000000000000" pitchFamily="2" charset="2"/>
              <a:buChar char="q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Les filles qui déclarent avoir été victime de mariage forcé ont davantage que les autres des trajectoires de vie fortement marquées par les violences :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 moitié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d’entre elles a subi des violences physiques (contre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23 %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pour l’ensemble de la population interrogée),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un tiers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des violences sexuelles, dont des mutilations sexuelles féminines (contre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14 %).</a:t>
            </a: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 algn="just">
              <a:buClr>
                <a:srgbClr val="CC99FF"/>
              </a:buClr>
              <a:buNone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CC99FF"/>
              </a:buClr>
              <a:buFont typeface="Wingdings" panose="05000000000000000000" pitchFamily="2" charset="2"/>
              <a:buChar char="q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Le mariage forcé s’inscrit dans une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spirale de violences intrafamiliales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déjà existantes.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1EC7F8C-7AAD-4564-9148-6F441469E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96FA896-EF56-4F26-82E1-110BE3C22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10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7AE8B4-6F41-4EA8-95C3-745BB799D215}"/>
              </a:ext>
            </a:extLst>
          </p:cNvPr>
          <p:cNvSpPr/>
          <p:nvPr/>
        </p:nvSpPr>
        <p:spPr>
          <a:xfrm>
            <a:off x="1043608" y="26064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 explications sociales et culturelles</a:t>
            </a:r>
          </a:p>
        </p:txBody>
      </p:sp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B601D27E-3A91-4D2E-BDDF-27EF2B1A0798}"/>
              </a:ext>
            </a:extLst>
          </p:cNvPr>
          <p:cNvSpPr/>
          <p:nvPr/>
        </p:nvSpPr>
        <p:spPr>
          <a:xfrm>
            <a:off x="1691680" y="2276872"/>
            <a:ext cx="6294466" cy="3672408"/>
          </a:xfrm>
          <a:prstGeom prst="flowChartAlternateProcess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B1FEA1-A17C-4D70-904D-670E409D1F44}"/>
              </a:ext>
            </a:extLst>
          </p:cNvPr>
          <p:cNvSpPr txBox="1"/>
          <p:nvPr/>
        </p:nvSpPr>
        <p:spPr>
          <a:xfrm>
            <a:off x="1835696" y="2420888"/>
            <a:ext cx="5904656" cy="3349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lvl="0"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ð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affaire de religion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bien de cultures, de traditions et de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coutumes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</a:t>
            </a:r>
          </a:p>
          <a:p>
            <a:pPr lvl="0"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ð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directement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lien avec la</a:t>
            </a:r>
            <a:r>
              <a:rPr lang="en-US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condition des femmes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la manière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différentes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cultures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considèrent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leurs</a:t>
            </a:r>
            <a:r>
              <a:rPr lang="en-US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droits et devoirs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selon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l’espace</a:t>
            </a:r>
            <a:r>
              <a:rPr lang="en-US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géographie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et</a:t>
            </a:r>
            <a:r>
              <a:rPr lang="en-US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temps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période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l’histoire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concernée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F9ACEB8-F34E-4841-8EED-9306D80E6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8071364-DEED-4F67-B77C-1BD52F63AC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CAB99E2-4BB9-4915-AE93-457889FD524B}"/>
              </a:ext>
            </a:extLst>
          </p:cNvPr>
          <p:cNvSpPr txBox="1"/>
          <p:nvPr/>
        </p:nvSpPr>
        <p:spPr>
          <a:xfrm>
            <a:off x="1259632" y="1124744"/>
            <a:ext cx="1197868" cy="1032768"/>
          </a:xfrm>
          <a:prstGeom prst="rect">
            <a:avLst/>
          </a:prstGeom>
          <a:solidFill>
            <a:srgbClr val="841A4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space réservé du contenu 8" descr="Avertissement">
            <a:extLst>
              <a:ext uri="{FF2B5EF4-FFF2-40B4-BE49-F238E27FC236}">
                <a16:creationId xmlns:a16="http://schemas.microsoft.com/office/drawing/2014/main" id="{3423CE56-31E5-45F6-A03C-81A6CA6B9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3648" y="1196752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379436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7AE8B4-6F41-4EA8-95C3-745BB799D215}"/>
              </a:ext>
            </a:extLst>
          </p:cNvPr>
          <p:cNvSpPr/>
          <p:nvPr/>
        </p:nvSpPr>
        <p:spPr>
          <a:xfrm>
            <a:off x="1043608" y="26064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 explications sociales et culturelles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2A7940-6D5E-4130-8890-66EFB4C78692}"/>
              </a:ext>
            </a:extLst>
          </p:cNvPr>
          <p:cNvSpPr txBox="1"/>
          <p:nvPr/>
        </p:nvSpPr>
        <p:spPr>
          <a:xfrm>
            <a:off x="1259632" y="1556792"/>
            <a:ext cx="5760640" cy="33855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volini" panose="03000502040302020204" pitchFamily="66" charset="0"/>
                <a:cs typeface="Cavolini" panose="03000502040302020204" pitchFamily="66" charset="0"/>
              </a:rPr>
              <a:t>L’argument de la perpétuation du statut familial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4C4DD2-6A4D-437F-B0F2-7826673E5BDA}"/>
              </a:ext>
            </a:extLst>
          </p:cNvPr>
          <p:cNvSpPr txBox="1"/>
          <p:nvPr/>
        </p:nvSpPr>
        <p:spPr>
          <a:xfrm>
            <a:off x="1259632" y="2996952"/>
            <a:ext cx="6768752" cy="33855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volini" panose="03000502040302020204" pitchFamily="66" charset="0"/>
                <a:cs typeface="Cavolini" panose="03000502040302020204" pitchFamily="66" charset="0"/>
              </a:rPr>
              <a:t>Les arguments qui portent sur l’ </a:t>
            </a:r>
            <a:r>
              <a:rPr lang="fr-FR" sz="1600" dirty="0">
                <a:solidFill>
                  <a:srgbClr val="231F2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« honneur de la famille</a:t>
            </a:r>
            <a:r>
              <a:rPr lang="fr-FR" sz="1600" dirty="0">
                <a:latin typeface="Cavolini" panose="03000502040302020204" pitchFamily="66" charset="0"/>
                <a:cs typeface="Cavolini" panose="03000502040302020204" pitchFamily="66" charset="0"/>
              </a:rPr>
              <a:t> » 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1866D71-501C-4BF8-927C-825513C79FEA}"/>
              </a:ext>
            </a:extLst>
          </p:cNvPr>
          <p:cNvSpPr txBox="1"/>
          <p:nvPr/>
        </p:nvSpPr>
        <p:spPr>
          <a:xfrm>
            <a:off x="1187624" y="3573016"/>
            <a:ext cx="7488832" cy="2715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Importance et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valorisation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virginité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jeunes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filles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l’honneur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»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dépendrait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 qui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pourrait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perdu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fille 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restait trop </a:t>
            </a:r>
            <a:r>
              <a:rPr lang="fr-FR" sz="1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longtemps 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célibataire ou avait </a:t>
            </a:r>
            <a:r>
              <a:rPr lang="fr-FR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grossesse </a:t>
            </a:r>
            <a:r>
              <a:rPr lang="fr-F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</a:t>
            </a:r>
            <a:r>
              <a:rPr lang="fr-FR" sz="1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hors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 </a:t>
            </a:r>
            <a:r>
              <a:rPr lang="fr-FR" sz="1600" spc="4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;</a:t>
            </a:r>
          </a:p>
          <a:p>
            <a:pPr lvl="0" algn="just">
              <a:lnSpc>
                <a:spcPct val="107000"/>
              </a:lnSpc>
              <a:buClr>
                <a:srgbClr val="7030A0"/>
              </a:buClr>
            </a:pP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Utilisation</a:t>
            </a:r>
            <a:r>
              <a:rPr lang="fr-FR" sz="1600" spc="-14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fr-FR" sz="1600" spc="-14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</a:t>
            </a:r>
            <a:r>
              <a:rPr lang="fr-FR" sz="1600" spc="-14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lang="fr-FR" sz="1600" spc="-14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punition</a:t>
            </a:r>
            <a:r>
              <a:rPr lang="fr-FR" sz="1600" b="1" spc="-14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fr-FR" sz="1600" spc="-14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sert </a:t>
            </a:r>
            <a:r>
              <a:rPr lang="fr-F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1600" spc="-15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remettre</a:t>
            </a:r>
            <a:r>
              <a:rPr lang="fr-FR" sz="1600" spc="-15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fr-FR" sz="1600" spc="-15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enfants</a:t>
            </a:r>
            <a:r>
              <a:rPr lang="fr-FR" sz="1600" spc="-15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lang="fr-FR" sz="1600" spc="-14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FR" sz="1600" spc="-15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fr-FR" sz="1600" b="1" spc="-15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droit</a:t>
            </a:r>
            <a:r>
              <a:rPr lang="fr-FR" sz="1600" b="1" spc="-15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chemin</a:t>
            </a:r>
            <a:r>
              <a:rPr lang="fr-FR" sz="1600" b="1" spc="-14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4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;</a:t>
            </a:r>
          </a:p>
          <a:p>
            <a:pPr lvl="0" algn="just">
              <a:lnSpc>
                <a:spcPct val="107000"/>
              </a:lnSpc>
              <a:buClr>
                <a:srgbClr val="7030A0"/>
              </a:buClr>
            </a:pP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1600" b="1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Promesse</a:t>
            </a:r>
            <a:r>
              <a:rPr lang="fr-FR" sz="1600" b="1" spc="-16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faite</a:t>
            </a:r>
            <a:r>
              <a:rPr lang="fr-FR" sz="1600" b="1" spc="-15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1600" b="1" spc="-16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fr-FR" sz="1600" b="1" spc="-15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</a:t>
            </a:r>
            <a:r>
              <a:rPr lang="fr-FR" sz="1600" b="1" spc="-16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belle-famille</a:t>
            </a:r>
            <a:r>
              <a:rPr lang="fr-FR" sz="1600" b="1" spc="-15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alors </a:t>
            </a:r>
            <a:r>
              <a:rPr lang="fr-FR" sz="1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fr-FR" sz="1600" spc="-14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fr-FR" sz="1600" spc="-14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</a:t>
            </a:r>
            <a:r>
              <a:rPr lang="fr-FR" sz="1600" spc="-13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fr-FR" sz="1600" spc="-14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fr-FR" sz="1600" spc="-14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fils</a:t>
            </a:r>
            <a:r>
              <a:rPr lang="fr-FR" sz="1600" spc="-13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fr-FR" sz="1600" spc="-14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</a:t>
            </a:r>
            <a:r>
              <a:rPr lang="fr-FR" sz="1600" spc="-13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petits,</a:t>
            </a:r>
            <a:r>
              <a:rPr lang="fr-FR" sz="1600" spc="-14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même</a:t>
            </a:r>
            <a:r>
              <a:rPr lang="fr-FR" sz="1600" spc="-1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i="1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fr-FR" sz="1600" i="1" spc="-1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i="1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utero</a:t>
            </a:r>
            <a:r>
              <a:rPr lang="fr-FR" sz="1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fait de 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revenir </a:t>
            </a:r>
            <a:r>
              <a:rPr lang="fr-FR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une </a:t>
            </a:r>
            <a:r>
              <a:rPr lang="fr-FR" sz="1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parole </a:t>
            </a:r>
            <a:r>
              <a:rPr lang="fr-F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</a:t>
            </a:r>
            <a:r>
              <a:rPr lang="fr-FR" sz="1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donnée </a:t>
            </a:r>
            <a:r>
              <a:rPr lang="fr-F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fr-FR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fr-FR" sz="1600" spc="-3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souvent</a:t>
            </a:r>
            <a:r>
              <a:rPr lang="fr-FR" sz="1600" spc="-9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perçu</a:t>
            </a:r>
            <a:r>
              <a:rPr lang="fr-FR" sz="1600" spc="-8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lang="fr-FR" sz="1600" spc="-8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fr-FR" sz="1600" spc="-8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déshonneur.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8AB109-58CA-4A83-96E4-8B4EF48268E4}"/>
              </a:ext>
            </a:extLst>
          </p:cNvPr>
          <p:cNvSpPr txBox="1"/>
          <p:nvPr/>
        </p:nvSpPr>
        <p:spPr>
          <a:xfrm>
            <a:off x="1187624" y="2060848"/>
            <a:ext cx="741682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volonté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bien faire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trouver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« bon parti » (argent,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 et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professionnel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bonne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réputation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etc.) pour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fille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garçon.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6FA388B-2CA7-4DA1-8E74-60CE33637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FAD0B21-327B-4D62-B8FC-879AC8CB1E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1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7AE8B4-6F41-4EA8-95C3-745BB799D215}"/>
              </a:ext>
            </a:extLst>
          </p:cNvPr>
          <p:cNvSpPr/>
          <p:nvPr/>
        </p:nvSpPr>
        <p:spPr>
          <a:xfrm>
            <a:off x="1043608" y="26064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 explications sociales et culturelles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2A7940-6D5E-4130-8890-66EFB4C78692}"/>
              </a:ext>
            </a:extLst>
          </p:cNvPr>
          <p:cNvSpPr txBox="1"/>
          <p:nvPr/>
        </p:nvSpPr>
        <p:spPr>
          <a:xfrm>
            <a:off x="1331640" y="1916832"/>
            <a:ext cx="4752528" cy="33855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volini" panose="03000502040302020204" pitchFamily="66" charset="0"/>
                <a:cs typeface="Cavolini" panose="03000502040302020204" pitchFamily="66" charset="0"/>
              </a:rPr>
              <a:t>Les arguments culturels et identitaires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4C4DD2-6A4D-437F-B0F2-7826673E5BDA}"/>
              </a:ext>
            </a:extLst>
          </p:cNvPr>
          <p:cNvSpPr txBox="1"/>
          <p:nvPr/>
        </p:nvSpPr>
        <p:spPr>
          <a:xfrm>
            <a:off x="1331640" y="4509120"/>
            <a:ext cx="3449829" cy="33855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volini" panose="03000502040302020204" pitchFamily="66" charset="0"/>
                <a:cs typeface="Cavolini" panose="03000502040302020204" pitchFamily="66" charset="0"/>
              </a:rPr>
              <a:t>L’argument économique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BD45E5-00C5-47BD-94ED-4E7100B5E9E5}"/>
              </a:ext>
            </a:extLst>
          </p:cNvPr>
          <p:cNvSpPr txBox="1"/>
          <p:nvPr/>
        </p:nvSpPr>
        <p:spPr>
          <a:xfrm>
            <a:off x="1259632" y="2492896"/>
            <a:ext cx="7327195" cy="166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Peur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mixité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ethnique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et/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religieuse qui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pousse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parents à imposer un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endogame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religion,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nationalité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ethnie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caste et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souvent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;</a:t>
            </a:r>
          </a:p>
          <a:p>
            <a:pPr lvl="0" algn="just">
              <a:lnSpc>
                <a:spcPct val="107000"/>
              </a:lnSpc>
              <a:buClr>
                <a:srgbClr val="7030A0"/>
              </a:buClr>
            </a:pP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Fixation sur la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préservation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d’une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identité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culturelle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idéalisée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mise à mal par les migrations 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B2C3949-A8A6-4D72-80D3-E4AF5BBAF1B4}"/>
              </a:ext>
            </a:extLst>
          </p:cNvPr>
          <p:cNvSpPr txBox="1"/>
          <p:nvPr/>
        </p:nvSpPr>
        <p:spPr>
          <a:xfrm>
            <a:off x="1259632" y="5085184"/>
            <a:ext cx="7344816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Besoin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600" b="1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ou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600" b="1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compensation </a:t>
            </a:r>
            <a:r>
              <a:rPr lang="fr-FR" sz="1600" b="1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matrimonial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e,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éviter </a:t>
            </a:r>
            <a:r>
              <a:rPr lang="fr-FR" sz="1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dilapidation 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patrimoine,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permettre </a:t>
            </a:r>
            <a:r>
              <a:rPr lang="fr-FR" sz="1600" spc="-3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l’achat </a:t>
            </a:r>
            <a:r>
              <a:rPr lang="fr-FR" sz="1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d’une </a:t>
            </a:r>
            <a:r>
              <a:rPr lang="fr-FR" sz="1600" spc="-2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maison au pays ou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1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remboursement </a:t>
            </a:r>
            <a:r>
              <a:rPr lang="fr-FR" sz="1600" spc="-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dettes, etc.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9A37A20-EAA7-4B60-91AD-712B1D837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3CE0DC-961D-424F-B109-9B717D4C0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58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280B4-2556-4441-8697-50DC6555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60648"/>
            <a:ext cx="7632848" cy="504056"/>
          </a:xfrm>
        </p:spPr>
        <p:txBody>
          <a:bodyPr>
            <a:noAutofit/>
          </a:bodyPr>
          <a:lstStyle/>
          <a:p>
            <a:pPr algn="ctr"/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Présentation du GAMS</a:t>
            </a:r>
            <a:endParaRPr lang="fr-FR" sz="4000" dirty="0">
              <a:solidFill>
                <a:srgbClr val="841A4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AD1345-C05D-49CF-B341-7990A0E1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3429000"/>
            <a:ext cx="7801622" cy="1362172"/>
          </a:xfrm>
        </p:spPr>
        <p:txBody>
          <a:bodyPr>
            <a:noAutofit/>
          </a:bodyPr>
          <a:lstStyle/>
          <a:p>
            <a:pPr marL="82296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Lutter contre toutes les formes de violences faites aux femmes, aux adolescentes et aux fillettes :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mutilations sexuelles féminines, les mariages forcés et/ou précoces,</a:t>
            </a:r>
            <a:r>
              <a:rPr kumimoji="0" lang="fr-FR" sz="1400" i="0" u="none" strike="noStrike" kern="1200" cap="none" spc="0" normalizeH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tabous nutritionnels,</a:t>
            </a:r>
            <a:r>
              <a:rPr kumimoji="0" lang="fr-FR" sz="1400" i="0" u="none" strike="noStrike" kern="1200" cap="none" spc="0" normalizeH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grossesses rapprochées, la répudiation, le lévirat/sororat,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82296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Valoriser les pratiques traditionnelles positives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comme le massage des nourrissons ou le portage au dos des enfants.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C57383A-5FF9-43C2-B309-798F1CAEC1DA}"/>
              </a:ext>
            </a:extLst>
          </p:cNvPr>
          <p:cNvSpPr txBox="1"/>
          <p:nvPr/>
        </p:nvSpPr>
        <p:spPr>
          <a:xfrm>
            <a:off x="1115616" y="850036"/>
            <a:ext cx="1460382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Naissance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7223D36-5A1D-4A11-9832-486D0FC42442}"/>
              </a:ext>
            </a:extLst>
          </p:cNvPr>
          <p:cNvSpPr txBox="1">
            <a:spLocks/>
          </p:cNvSpPr>
          <p:nvPr/>
        </p:nvSpPr>
        <p:spPr>
          <a:xfrm>
            <a:off x="988646" y="5229200"/>
            <a:ext cx="3728295" cy="114809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 fontAlgn="auto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Actions de sensibilisation en milieu scolaire et 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auprès des adultes ;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 algn="just" fontAlgn="auto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Création et diffusion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d’outils adaptés pour la prévention de ce type de violences ;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6A54AC-1AAD-42AD-BE92-1679B0718525}"/>
              </a:ext>
            </a:extLst>
          </p:cNvPr>
          <p:cNvSpPr txBox="1"/>
          <p:nvPr/>
        </p:nvSpPr>
        <p:spPr>
          <a:xfrm>
            <a:off x="971600" y="1268760"/>
            <a:ext cx="5081289" cy="1644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marR="0" lvl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3891A7"/>
              </a:buClr>
              <a:buSzPct val="80000"/>
              <a:tabLst/>
              <a:defRPr/>
            </a:pPr>
            <a:r>
              <a:rPr lang="fr-FR" sz="14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Fédération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GAMS (Groupe pour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l’Abolition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Mutilations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Sexuelles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Féminines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autres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pratiques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traditionnelles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néfastes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la santé des femmes et des enfants) ;</a:t>
            </a:r>
          </a:p>
          <a:p>
            <a:pPr marL="82296" marR="0" lvl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3891A7"/>
              </a:buClr>
              <a:buSzPct val="80000"/>
              <a:tabLst/>
              <a:defRPr/>
            </a:pPr>
            <a:r>
              <a:rPr lang="fr-FR" sz="14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ssociation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créée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1982, à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l’initiative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femmes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africaines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immigrées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France et de femmes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occidentales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FD5792E-C48D-44C7-8A7D-2BEE738C1B2C}"/>
              </a:ext>
            </a:extLst>
          </p:cNvPr>
          <p:cNvSpPr txBox="1"/>
          <p:nvPr/>
        </p:nvSpPr>
        <p:spPr>
          <a:xfrm>
            <a:off x="4211960" y="2996952"/>
            <a:ext cx="1341115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Objectifs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D3C1AF6-B3E1-4D5E-B7F7-F26C07C79373}"/>
              </a:ext>
            </a:extLst>
          </p:cNvPr>
          <p:cNvSpPr txBox="1"/>
          <p:nvPr/>
        </p:nvSpPr>
        <p:spPr>
          <a:xfrm>
            <a:off x="3707904" y="4797152"/>
            <a:ext cx="2304256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Moyens d’action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8F5A6D-05D9-4FC3-AF97-3FA21E9F63D6}"/>
              </a:ext>
            </a:extLst>
          </p:cNvPr>
          <p:cNvSpPr txBox="1"/>
          <p:nvPr/>
        </p:nvSpPr>
        <p:spPr>
          <a:xfrm>
            <a:off x="7380312" y="1340768"/>
            <a:ext cx="1240844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Adresse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24B175-BE11-4499-8646-A303160D8CF1}"/>
              </a:ext>
            </a:extLst>
          </p:cNvPr>
          <p:cNvSpPr txBox="1"/>
          <p:nvPr/>
        </p:nvSpPr>
        <p:spPr>
          <a:xfrm>
            <a:off x="6372200" y="1772816"/>
            <a:ext cx="23460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siège social est situé à Paris ; elle a 8 délégations régionales et elle s’appuie sur un réseau d’ « associations-relais » en région. 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E8397AF-609D-4960-9FE0-37AAE215B6C9}"/>
              </a:ext>
            </a:extLst>
          </p:cNvPr>
          <p:cNvSpPr txBox="1"/>
          <p:nvPr/>
        </p:nvSpPr>
        <p:spPr>
          <a:xfrm>
            <a:off x="5004048" y="5373216"/>
            <a:ext cx="3728295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indent="0" algn="just" fontAlgn="auto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fr-FR" sz="1400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Actions de formations initiales et continues des professionnels médicaux, sanitaires, éducatifs et sociaux, sur la thématique des violences spécifiques faites aux femmes.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0B08B17-CBCA-44D5-983A-C9AC5F436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2C0AD24-C5D7-4727-B176-9DBDFE3FC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7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597EE40-102C-CB4A-8778-45E8892C61AA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8208912" cy="0"/>
          </a:xfrm>
          <a:prstGeom prst="line">
            <a:avLst/>
          </a:prstGeom>
          <a:ln w="19050">
            <a:solidFill>
              <a:srgbClr val="FEC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04544F9-A195-F148-AF6B-B3839A605545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0" cy="576064"/>
          </a:xfrm>
          <a:prstGeom prst="line">
            <a:avLst/>
          </a:prstGeom>
          <a:ln w="19050">
            <a:solidFill>
              <a:srgbClr val="FEC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2A121A2-6BAA-4BAC-832A-A12DA2327881}"/>
              </a:ext>
            </a:extLst>
          </p:cNvPr>
          <p:cNvSpPr/>
          <p:nvPr/>
        </p:nvSpPr>
        <p:spPr>
          <a:xfrm>
            <a:off x="395536" y="26064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Pourquoi les </a:t>
            </a:r>
            <a:r>
              <a:rPr lang="fr-FR" sz="2800" dirty="0" err="1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adolescent.e.s</a:t>
            </a:r>
            <a:r>
              <a:rPr lang="fr-FR" sz="28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fr-FR" sz="2800" dirty="0" err="1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confronté.e.s</a:t>
            </a:r>
            <a:r>
              <a:rPr lang="fr-FR" sz="28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 mariage forcé ont-elles/ils du mal à dire non 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8D693B-C056-495E-9C6E-B983B8606B75}"/>
              </a:ext>
            </a:extLst>
          </p:cNvPr>
          <p:cNvSpPr txBox="1"/>
          <p:nvPr/>
        </p:nvSpPr>
        <p:spPr>
          <a:xfrm>
            <a:off x="683568" y="1988840"/>
            <a:ext cx="7632848" cy="1134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ressentent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nombreuses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difficultés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faire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valoir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refus</a:t>
            </a:r>
            <a:r>
              <a:rPr lang="en-US" sz="16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à </a:t>
            </a:r>
            <a:r>
              <a:rPr lang="en-US" sz="16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chercher</a:t>
            </a:r>
            <a:r>
              <a:rPr lang="en-US" sz="16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l’aide</a:t>
            </a:r>
            <a:r>
              <a:rPr lang="en-US" sz="16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finissent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souvent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se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résigner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conditionnées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de </a:t>
            </a:r>
            <a:r>
              <a:rPr lang="en-US" sz="16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nombreuses</a:t>
            </a:r>
            <a:r>
              <a:rPr lang="en-US" sz="16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pressions,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exercées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la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 belle-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et/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l’ensemble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communauté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manière plus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moins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consciente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F521D9-B38D-4E07-A2EF-954F494E9CFF}"/>
              </a:ext>
            </a:extLst>
          </p:cNvPr>
          <p:cNvSpPr txBox="1"/>
          <p:nvPr/>
        </p:nvSpPr>
        <p:spPr>
          <a:xfrm>
            <a:off x="395536" y="3429000"/>
            <a:ext cx="5112568" cy="3772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Les principales raisons à la soumission</a:t>
            </a:r>
          </a:p>
        </p:txBody>
      </p:sp>
      <p:sp>
        <p:nvSpPr>
          <p:cNvPr id="30" name="Bulle narrative : rectangle 29">
            <a:extLst>
              <a:ext uri="{FF2B5EF4-FFF2-40B4-BE49-F238E27FC236}">
                <a16:creationId xmlns:a16="http://schemas.microsoft.com/office/drawing/2014/main" id="{D376AD04-2E3D-4F45-A818-07F2189BB06B}"/>
              </a:ext>
            </a:extLst>
          </p:cNvPr>
          <p:cNvSpPr/>
          <p:nvPr/>
        </p:nvSpPr>
        <p:spPr>
          <a:xfrm rot="20913701">
            <a:off x="242464" y="4373323"/>
            <a:ext cx="3155682" cy="1677118"/>
          </a:xfrm>
          <a:prstGeom prst="wedgeRectCallout">
            <a:avLst>
              <a:gd name="adj1" fmla="val -20715"/>
              <a:gd name="adj2" fmla="val 67682"/>
            </a:avLst>
          </a:prstGeom>
          <a:solidFill>
            <a:srgbClr val="D4B1DD">
              <a:alpha val="67059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Bulle narrative : ronde 31">
            <a:extLst>
              <a:ext uri="{FF2B5EF4-FFF2-40B4-BE49-F238E27FC236}">
                <a16:creationId xmlns:a16="http://schemas.microsoft.com/office/drawing/2014/main" id="{46C836BF-254F-4958-90DA-BC9F42A66C7A}"/>
              </a:ext>
            </a:extLst>
          </p:cNvPr>
          <p:cNvSpPr/>
          <p:nvPr/>
        </p:nvSpPr>
        <p:spPr>
          <a:xfrm flipH="1">
            <a:off x="3707903" y="4365104"/>
            <a:ext cx="2814751" cy="2016224"/>
          </a:xfrm>
          <a:prstGeom prst="wedgeEllipseCallout">
            <a:avLst>
              <a:gd name="adj1" fmla="val -27604"/>
              <a:gd name="adj2" fmla="val 64601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D4B1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Bulle narrative : rectangle 33">
            <a:extLst>
              <a:ext uri="{FF2B5EF4-FFF2-40B4-BE49-F238E27FC236}">
                <a16:creationId xmlns:a16="http://schemas.microsoft.com/office/drawing/2014/main" id="{AC9A2962-9FE2-4AF4-89CF-ACF6908136BB}"/>
              </a:ext>
            </a:extLst>
          </p:cNvPr>
          <p:cNvSpPr/>
          <p:nvPr/>
        </p:nvSpPr>
        <p:spPr>
          <a:xfrm flipH="1">
            <a:off x="6732240" y="4005064"/>
            <a:ext cx="2088232" cy="2441734"/>
          </a:xfrm>
          <a:prstGeom prst="wedgeRectCallout">
            <a:avLst/>
          </a:prstGeom>
          <a:solidFill>
            <a:srgbClr val="F1C1C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96816E6-6C4A-475A-9171-1D2C04739F68}"/>
              </a:ext>
            </a:extLst>
          </p:cNvPr>
          <p:cNvSpPr txBox="1"/>
          <p:nvPr/>
        </p:nvSpPr>
        <p:spPr>
          <a:xfrm rot="20902337">
            <a:off x="629015" y="4051375"/>
            <a:ext cx="192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en-US" sz="18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ession affective</a:t>
            </a:r>
            <a:endParaRPr lang="fr-F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731BFE-56CE-4F87-9FC8-71D80D57EA00}"/>
              </a:ext>
            </a:extLst>
          </p:cNvPr>
          <p:cNvSpPr txBox="1"/>
          <p:nvPr/>
        </p:nvSpPr>
        <p:spPr>
          <a:xfrm>
            <a:off x="4211960" y="40050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en-US" sz="18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ession morale</a:t>
            </a:r>
          </a:p>
          <a:p>
            <a:endParaRPr lang="fr-F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5402263-4596-4988-BDEC-26FD34B2386A}"/>
              </a:ext>
            </a:extLst>
          </p:cNvPr>
          <p:cNvSpPr txBox="1"/>
          <p:nvPr/>
        </p:nvSpPr>
        <p:spPr>
          <a:xfrm>
            <a:off x="6732240" y="35730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en-US" sz="18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ession </a:t>
            </a:r>
            <a:r>
              <a:rPr lang="en-US" sz="18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matérielle</a:t>
            </a:r>
            <a:endParaRPr lang="fr-F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6BA8708-FF61-4D78-9631-01597BCE438D}"/>
              </a:ext>
            </a:extLst>
          </p:cNvPr>
          <p:cNvSpPr txBox="1"/>
          <p:nvPr/>
        </p:nvSpPr>
        <p:spPr>
          <a:xfrm rot="20892095">
            <a:off x="311814" y="4435279"/>
            <a:ext cx="29648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Je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ton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père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/ta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mère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Nous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t’avons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élevé.e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correctement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nous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bien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sinon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un.e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mauvais.e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/garçon. Si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 non, ta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mère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s’en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remettra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mourra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Si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refuses,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n’es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plus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notre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enfant, nous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renierons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 » 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D50673-FC6F-485B-9D73-0937F179D23D}"/>
              </a:ext>
            </a:extLst>
          </p:cNvPr>
          <p:cNvSpPr txBox="1"/>
          <p:nvPr/>
        </p:nvSpPr>
        <p:spPr>
          <a:xfrm>
            <a:off x="3995936" y="4653136"/>
            <a:ext cx="23126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Si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refuses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nous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mettrons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la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seras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prostituée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Nous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avons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besoin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l’argent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dot pour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rembourser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dettes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 » 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4866CDC-F413-4DB6-B904-7933FD23EDCD}"/>
              </a:ext>
            </a:extLst>
          </p:cNvPr>
          <p:cNvSpPr txBox="1"/>
          <p:nvPr/>
        </p:nvSpPr>
        <p:spPr>
          <a:xfrm>
            <a:off x="6804248" y="4149080"/>
            <a:ext cx="2016224" cy="2387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Nous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engagés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auprès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ta future belle-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Si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refuses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mariage, nous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serons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déshonorés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nous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serons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risée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communauté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du quartier, du village, du pays, etc. »			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D61E4ED-AC24-4618-9A4B-CA65D1127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9847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7286080-46A8-49F0-9E80-BF1243FB3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6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597EE40-102C-CB4A-8778-45E8892C61AA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8208912" cy="0"/>
          </a:xfrm>
          <a:prstGeom prst="line">
            <a:avLst/>
          </a:prstGeom>
          <a:ln w="19050">
            <a:solidFill>
              <a:srgbClr val="FEC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04544F9-A195-F148-AF6B-B3839A605545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0" cy="576064"/>
          </a:xfrm>
          <a:prstGeom prst="line">
            <a:avLst/>
          </a:prstGeom>
          <a:ln w="19050">
            <a:solidFill>
              <a:srgbClr val="FEC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2A121A2-6BAA-4BAC-832A-A12DA2327881}"/>
              </a:ext>
            </a:extLst>
          </p:cNvPr>
          <p:cNvSpPr/>
          <p:nvPr/>
        </p:nvSpPr>
        <p:spPr>
          <a:xfrm>
            <a:off x="395536" y="26064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Pourquoi les </a:t>
            </a:r>
            <a:r>
              <a:rPr lang="fr-FR" sz="2800" dirty="0" err="1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adolescent.e.s</a:t>
            </a:r>
            <a:r>
              <a:rPr lang="fr-FR" sz="28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fr-FR" sz="2800" dirty="0" err="1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confronté.e.s</a:t>
            </a:r>
            <a:r>
              <a:rPr lang="fr-FR" sz="28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 mariage forcé ont-elles/ils du mal à dire non ?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BEEF50-3489-4DB5-AC0A-EC9D84F2C5A9}"/>
              </a:ext>
            </a:extLst>
          </p:cNvPr>
          <p:cNvSpPr txBox="1"/>
          <p:nvPr/>
        </p:nvSpPr>
        <p:spPr>
          <a:xfrm>
            <a:off x="395536" y="2132856"/>
            <a:ext cx="5112568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Les principales raisons à la soumission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8C9240-95CF-4FD7-819C-F72F99D4FDA3}"/>
              </a:ext>
            </a:extLst>
          </p:cNvPr>
          <p:cNvSpPr txBox="1"/>
          <p:nvPr/>
        </p:nvSpPr>
        <p:spPr>
          <a:xfrm>
            <a:off x="323528" y="2852936"/>
            <a:ext cx="245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Dépendance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financière</a:t>
            </a:r>
            <a:endParaRPr lang="fr-F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Bulle narrative : rectangle 8">
            <a:extLst>
              <a:ext uri="{FF2B5EF4-FFF2-40B4-BE49-F238E27FC236}">
                <a16:creationId xmlns:a16="http://schemas.microsoft.com/office/drawing/2014/main" id="{15F8EC2B-5869-45C2-AB2D-211E72304197}"/>
              </a:ext>
            </a:extLst>
          </p:cNvPr>
          <p:cNvSpPr/>
          <p:nvPr/>
        </p:nvSpPr>
        <p:spPr>
          <a:xfrm>
            <a:off x="395536" y="3284984"/>
            <a:ext cx="5400600" cy="936104"/>
          </a:xfrm>
          <a:prstGeom prst="wedgeRectCallout">
            <a:avLst>
              <a:gd name="adj1" fmla="val -21760"/>
              <a:gd name="adj2" fmla="val 71714"/>
            </a:avLst>
          </a:prstGeom>
          <a:solidFill>
            <a:srgbClr val="CC99FF">
              <a:alpha val="63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F9BC88-CAC9-4168-A127-9C8910674CF8}"/>
              </a:ext>
            </a:extLst>
          </p:cNvPr>
          <p:cNvSpPr txBox="1"/>
          <p:nvPr/>
        </p:nvSpPr>
        <p:spPr>
          <a:xfrm>
            <a:off x="467544" y="3356992"/>
            <a:ext cx="5278409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fr-FR" sz="1400" spc="-1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dépendance</a:t>
            </a:r>
            <a:r>
              <a:rPr lang="fr-FR" sz="1400" spc="-1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financière</a:t>
            </a:r>
            <a:r>
              <a:rPr lang="fr-FR" sz="1400" spc="-1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fr-FR" sz="1400" spc="-12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fr-FR" sz="1400" spc="-1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jeune</a:t>
            </a:r>
            <a:r>
              <a:rPr lang="fr-FR" sz="1400" spc="-1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fille/garçon envers</a:t>
            </a:r>
            <a:r>
              <a:rPr lang="fr-FR" sz="1400" spc="-16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lang="fr-FR" sz="1400" spc="-16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fr-FR" sz="1400" spc="-16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fr-FR" sz="1400" spc="-16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l’empêche</a:t>
            </a:r>
            <a:r>
              <a:rPr lang="fr-FR" sz="1400" spc="-16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fr-FR" sz="1400" spc="-15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s’assumer matériellement et de garantir son autonomie en cas de rupture</a:t>
            </a:r>
            <a:r>
              <a:rPr lang="fr-FR" sz="1400" spc="-15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familiale.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E8753202-A5D9-4558-B3EC-22B952A09753}"/>
              </a:ext>
            </a:extLst>
          </p:cNvPr>
          <p:cNvSpPr/>
          <p:nvPr/>
        </p:nvSpPr>
        <p:spPr>
          <a:xfrm flipH="1">
            <a:off x="6876255" y="3315421"/>
            <a:ext cx="1728192" cy="2441734"/>
          </a:xfrm>
          <a:prstGeom prst="wedgeRectCallout">
            <a:avLst/>
          </a:prstGeom>
          <a:solidFill>
            <a:srgbClr val="F1C1C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999C557-85BD-417B-A8E7-12F2565BA8C5}"/>
              </a:ext>
            </a:extLst>
          </p:cNvPr>
          <p:cNvSpPr txBox="1"/>
          <p:nvPr/>
        </p:nvSpPr>
        <p:spPr>
          <a:xfrm>
            <a:off x="6948264" y="3429000"/>
            <a:ext cx="15913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Tu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n’es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qu’une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veux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des choses à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cacher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Tu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n’es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plus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vierge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déjà un petit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copain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copine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homosexuel.le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 » 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7675D7B-26CB-4A57-B6AF-A6ADBCAEA8B8}"/>
              </a:ext>
            </a:extLst>
          </p:cNvPr>
          <p:cNvSpPr txBox="1"/>
          <p:nvPr/>
        </p:nvSpPr>
        <p:spPr>
          <a:xfrm>
            <a:off x="6804248" y="2060848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Violence morale,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psychologique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insultes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et physique (coups)</a:t>
            </a:r>
            <a:endParaRPr lang="fr-F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A466CDD-AF58-4DF5-B470-198BA6514B86}"/>
              </a:ext>
            </a:extLst>
          </p:cNvPr>
          <p:cNvSpPr txBox="1"/>
          <p:nvPr/>
        </p:nvSpPr>
        <p:spPr>
          <a:xfrm rot="1813805">
            <a:off x="4315702" y="4590033"/>
            <a:ext cx="192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chantage aux petites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soeurs</a:t>
            </a:r>
            <a:endParaRPr lang="fr-F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Bulle narrative : ronde 22">
            <a:extLst>
              <a:ext uri="{FF2B5EF4-FFF2-40B4-BE49-F238E27FC236}">
                <a16:creationId xmlns:a16="http://schemas.microsoft.com/office/drawing/2014/main" id="{BDE06D11-F1BA-40FD-942E-EC4F97E50082}"/>
              </a:ext>
            </a:extLst>
          </p:cNvPr>
          <p:cNvSpPr/>
          <p:nvPr/>
        </p:nvSpPr>
        <p:spPr>
          <a:xfrm rot="562516" flipH="1">
            <a:off x="2833241" y="4774340"/>
            <a:ext cx="2188030" cy="1817823"/>
          </a:xfrm>
          <a:prstGeom prst="wedgeEllipseCallout">
            <a:avLst>
              <a:gd name="adj1" fmla="val 31935"/>
              <a:gd name="adj2" fmla="val 65401"/>
            </a:avLst>
          </a:prstGeom>
          <a:solidFill>
            <a:srgbClr val="FFE48F">
              <a:alpha val="66000"/>
            </a:srgbClr>
          </a:solidFill>
          <a:ln>
            <a:solidFill>
              <a:srgbClr val="D4B1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DC80319-47CC-4478-AA96-C19B65D3FD01}"/>
              </a:ext>
            </a:extLst>
          </p:cNvPr>
          <p:cNvSpPr txBox="1"/>
          <p:nvPr/>
        </p:nvSpPr>
        <p:spPr>
          <a:xfrm>
            <a:off x="3059832" y="5013176"/>
            <a:ext cx="16886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Si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refuses de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tant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marierai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 petite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sœur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ta place pour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échapper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déshonneur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» 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C8F12FD-1070-49B5-85A7-B3B83EE01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7523C5D-16C2-4D2B-8D2B-5F19889EA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24776E5-540C-4107-8164-7E29801FC2E4}"/>
              </a:ext>
            </a:extLst>
          </p:cNvPr>
          <p:cNvSpPr/>
          <p:nvPr/>
        </p:nvSpPr>
        <p:spPr>
          <a:xfrm>
            <a:off x="395536" y="26064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Pourquoi les </a:t>
            </a:r>
            <a:r>
              <a:rPr lang="fr-FR" sz="2800" dirty="0" err="1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adolescent.e.s</a:t>
            </a:r>
            <a:r>
              <a:rPr lang="fr-FR" sz="28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fr-FR" sz="2800" dirty="0" err="1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confronté.e.s</a:t>
            </a:r>
            <a:r>
              <a:rPr lang="fr-FR" sz="28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 mariage forcé ont-elles/ils du mal à dire non ?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20FC2AB-BEEC-419E-872B-9AF27CD8302D}"/>
              </a:ext>
            </a:extLst>
          </p:cNvPr>
          <p:cNvSpPr txBox="1"/>
          <p:nvPr/>
        </p:nvSpPr>
        <p:spPr>
          <a:xfrm>
            <a:off x="5454096" y="4327544"/>
            <a:ext cx="3016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Flèche blanche : l’excision</a:t>
            </a:r>
          </a:p>
          <a:p>
            <a:r>
              <a:rPr lang="fr-FR" sz="1600" dirty="0">
                <a:solidFill>
                  <a:schemeClr val="bg1"/>
                </a:solidFill>
              </a:rPr>
              <a:t>Courbe orangée : la réparation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9CFC47-F1AF-4185-A863-47AAFF3BAA95}"/>
              </a:ext>
            </a:extLst>
          </p:cNvPr>
          <p:cNvSpPr txBox="1"/>
          <p:nvPr/>
        </p:nvSpPr>
        <p:spPr>
          <a:xfrm>
            <a:off x="3632810" y="5499101"/>
            <a:ext cx="481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Remarque : un clitoris « réparé » ne retrouve pas sa forme initiale.</a:t>
            </a:r>
          </a:p>
        </p:txBody>
      </p:sp>
      <p:pic>
        <p:nvPicPr>
          <p:cNvPr id="13" name="Espace réservé du contenu 3">
            <a:extLst>
              <a:ext uri="{FF2B5EF4-FFF2-40B4-BE49-F238E27FC236}">
                <a16:creationId xmlns:a16="http://schemas.microsoft.com/office/drawing/2014/main" id="{40E016A1-69DB-4DB5-9FEC-FE3D07305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5" t="5575" r="3102" b="6101"/>
          <a:stretch/>
        </p:blipFill>
        <p:spPr>
          <a:xfrm>
            <a:off x="1043608" y="2276872"/>
            <a:ext cx="6958149" cy="387531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2DAD958-D2A3-4EF3-875E-8FFCCDF41FF1}"/>
              </a:ext>
            </a:extLst>
          </p:cNvPr>
          <p:cNvSpPr txBox="1"/>
          <p:nvPr/>
        </p:nvSpPr>
        <p:spPr>
          <a:xfrm>
            <a:off x="395536" y="623731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Source : MIPROF (Mission interministérielle pour la protection des femmes contre les violences et la lutte contre la traite des êtres humains,</a:t>
            </a:r>
            <a:r>
              <a:rPr lang="fr-FR" sz="1000" i="1" dirty="0">
                <a:latin typeface="Calibri" panose="020F0502020204030204" pitchFamily="34" charset="0"/>
                <a:cs typeface="Calibri" panose="020F0502020204030204" pitchFamily="34" charset="0"/>
              </a:rPr>
              <a:t> Le repérage et la prise en charge des filles et des femmes victimes de mariage forcé</a:t>
            </a: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, novembre 2017 </a:t>
            </a:r>
          </a:p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http://stop-violences-femmes.gouv.fr/les-outils-de-formation-sur-le.html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A231FF-D91F-47FE-98BF-7D8EB3FC4D70}"/>
              </a:ext>
            </a:extLst>
          </p:cNvPr>
          <p:cNvSpPr txBox="1"/>
          <p:nvPr/>
        </p:nvSpPr>
        <p:spPr>
          <a:xfrm>
            <a:off x="467544" y="1772816"/>
            <a:ext cx="5544617" cy="33855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volini" panose="03000502040302020204" pitchFamily="66" charset="0"/>
                <a:cs typeface="Cavolini" panose="03000502040302020204" pitchFamily="66" charset="0"/>
              </a:rPr>
              <a:t>L’impact des pressions exercées sur la victime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2987B3C-F6AA-49A9-8FA6-F96FB1238CB3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0" cy="576064"/>
          </a:xfrm>
          <a:prstGeom prst="line">
            <a:avLst/>
          </a:prstGeom>
          <a:ln w="19050">
            <a:solidFill>
              <a:srgbClr val="FEC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FFCF13C-D532-4C0B-A09F-C330A5FB284F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8208912" cy="0"/>
          </a:xfrm>
          <a:prstGeom prst="line">
            <a:avLst/>
          </a:prstGeom>
          <a:ln w="19050">
            <a:solidFill>
              <a:srgbClr val="FEC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1F9EC1E7-C2FC-45D9-8D73-13061BB50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0FCFC81-E944-4C26-A857-098463EF70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0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89D4D1-6129-4F9D-A601-C5B75E86CDB5}"/>
              </a:ext>
            </a:extLst>
          </p:cNvPr>
          <p:cNvSpPr/>
          <p:nvPr/>
        </p:nvSpPr>
        <p:spPr>
          <a:xfrm>
            <a:off x="1979712" y="2780928"/>
            <a:ext cx="6552728" cy="3312368"/>
          </a:xfrm>
          <a:prstGeom prst="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50ADBD-C640-441A-8A0F-B3468DCFB407}"/>
              </a:ext>
            </a:extLst>
          </p:cNvPr>
          <p:cNvSpPr txBox="1"/>
          <p:nvPr/>
        </p:nvSpPr>
        <p:spPr>
          <a:xfrm>
            <a:off x="395536" y="260648"/>
            <a:ext cx="81930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Pourquoi les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adolescent.e.s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confronté.e.s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au mariage forcé ont-elles/ils du mal à dire non ? 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F2488B-B266-410B-A65C-CDA47197B1AA}"/>
              </a:ext>
            </a:extLst>
          </p:cNvPr>
          <p:cNvSpPr txBox="1"/>
          <p:nvPr/>
        </p:nvSpPr>
        <p:spPr>
          <a:xfrm>
            <a:off x="467544" y="1988840"/>
            <a:ext cx="2520280" cy="369332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Point sémantique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0C4B40-8FA2-412F-9030-231E33D68A4E}"/>
              </a:ext>
            </a:extLst>
          </p:cNvPr>
          <p:cNvSpPr txBox="1"/>
          <p:nvPr/>
        </p:nvSpPr>
        <p:spPr>
          <a:xfrm>
            <a:off x="1979712" y="2852936"/>
            <a:ext cx="6508637" cy="35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en-US" sz="18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Mariages</a:t>
            </a:r>
            <a:r>
              <a:rPr lang="en-US" sz="18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forcés</a:t>
            </a:r>
            <a:r>
              <a:rPr lang="en-US" sz="18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≠</a:t>
            </a:r>
            <a:r>
              <a:rPr lang="en-US" sz="18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mariages</a:t>
            </a:r>
            <a:r>
              <a:rPr lang="en-US" sz="18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arrangés</a:t>
            </a:r>
            <a:r>
              <a:rPr lang="en-US" sz="18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US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certains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arrangés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reçoivent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consentement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sincère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part des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concernées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n’est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toujours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pour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qu’un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mariage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arrangé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finisse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mariage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il faut que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concernée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pleinement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mesure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faire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refus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n’est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toujours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possible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raison des </a:t>
            </a:r>
            <a:r>
              <a:rPr lang="en-US" sz="18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pressions </a:t>
            </a:r>
            <a:r>
              <a:rPr lang="en-US" sz="18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exercées</a:t>
            </a:r>
            <a:r>
              <a:rPr lang="en-US" sz="18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volontairement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non, par les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familles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la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communauté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n’est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conditionnement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dès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l’enfance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ð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9FC6F3-6D7A-476A-99DE-C2C682C2BA66}"/>
              </a:ext>
            </a:extLst>
          </p:cNvPr>
          <p:cNvSpPr txBox="1"/>
          <p:nvPr/>
        </p:nvSpPr>
        <p:spPr>
          <a:xfrm>
            <a:off x="539552" y="3717032"/>
            <a:ext cx="1197868" cy="1032768"/>
          </a:xfrm>
          <a:prstGeom prst="rect">
            <a:avLst/>
          </a:prstGeom>
          <a:solidFill>
            <a:srgbClr val="841A4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Espace réservé du contenu 8" descr="Avertissement">
            <a:extLst>
              <a:ext uri="{FF2B5EF4-FFF2-40B4-BE49-F238E27FC236}">
                <a16:creationId xmlns:a16="http://schemas.microsoft.com/office/drawing/2014/main" id="{B261D0A1-BA27-4BF8-8EFA-88034FE92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3789040"/>
            <a:ext cx="914400" cy="9144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C8AB50F-9BBF-4BC8-8CB9-5A126F0A1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846269A-C140-42F5-98F2-B3F42CB9B9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21598687-4F14-4D24-B1DD-7C6AF529FED7}"/>
              </a:ext>
            </a:extLst>
          </p:cNvPr>
          <p:cNvSpPr txBox="1"/>
          <p:nvPr/>
        </p:nvSpPr>
        <p:spPr>
          <a:xfrm>
            <a:off x="1043608" y="1556792"/>
            <a:ext cx="7024717" cy="3852428"/>
          </a:xfrm>
          <a:prstGeom prst="rect">
            <a:avLst/>
          </a:prstGeom>
          <a:solidFill>
            <a:schemeClr val="accent2">
              <a:lumMod val="40000"/>
              <a:lumOff val="60000"/>
              <a:alpha val="79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50ADBD-C640-441A-8A0F-B3468DCFB407}"/>
              </a:ext>
            </a:extLst>
          </p:cNvPr>
          <p:cNvSpPr txBox="1"/>
          <p:nvPr/>
        </p:nvSpPr>
        <p:spPr>
          <a:xfrm>
            <a:off x="395536" y="260648"/>
            <a:ext cx="8229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Les crimes dits « d’honneur »</a:t>
            </a:r>
            <a:endParaRPr lang="fr-FR" sz="3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0C4B40-8FA2-412F-9030-231E33D68A4E}"/>
              </a:ext>
            </a:extLst>
          </p:cNvPr>
          <p:cNvSpPr txBox="1"/>
          <p:nvPr/>
        </p:nvSpPr>
        <p:spPr>
          <a:xfrm>
            <a:off x="1043608" y="1700808"/>
            <a:ext cx="6868677" cy="367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certaines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familles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les pressions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exercées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pour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contraindre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 fille à se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résigner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au mariage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peuvent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aller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jusqu’à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900" b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menace de mort, </a:t>
            </a:r>
            <a:r>
              <a:rPr lang="en-US" sz="1900" b="1" dirty="0" err="1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voir</a:t>
            </a:r>
            <a:r>
              <a:rPr lang="en-US" sz="19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9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sz="19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meurtre</a:t>
            </a:r>
            <a:r>
              <a:rPr lang="en-US" sz="1900" b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Ainsi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certaines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jeunes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filles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refusent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mariage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forcé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obligées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fuir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de vivre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cachées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pour se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protéger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colère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de la vengeance de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leurs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parents et/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famille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leur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promis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C’est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l’on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appelle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couramment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les</a:t>
            </a:r>
            <a:r>
              <a:rPr lang="en-US" sz="1900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 crimes </a:t>
            </a:r>
            <a:r>
              <a:rPr lang="en-US" sz="1900" b="1" dirty="0" err="1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dits</a:t>
            </a:r>
            <a:r>
              <a:rPr lang="en-US" sz="1900" b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d’honneur</a:t>
            </a:r>
            <a:r>
              <a:rPr lang="en-US" sz="1900" b="1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»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9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genre de situation, il faut </a:t>
            </a:r>
            <a:r>
              <a:rPr lang="en-US" sz="19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9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urgence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assurer la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prise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charge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sociale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judiciaire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afin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protéger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 vie de la </a:t>
            </a:r>
            <a:r>
              <a:rPr lang="en-US" sz="1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jeune</a:t>
            </a:r>
            <a:r>
              <a:rPr lang="en-US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fille.</a:t>
            </a:r>
            <a:endParaRPr lang="fr-FR" sz="19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AFC23F-C858-490E-9D0F-280E56E74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6BE9E40-0C8D-47D8-A135-119A5F4C8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00ADC62-CDE8-4C94-BE25-6F4C5C26BDFD}"/>
              </a:ext>
            </a:extLst>
          </p:cNvPr>
          <p:cNvSpPr txBox="1"/>
          <p:nvPr/>
        </p:nvSpPr>
        <p:spPr>
          <a:xfrm>
            <a:off x="1115616" y="1556792"/>
            <a:ext cx="7560840" cy="468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d’abord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essayer de </a:t>
            </a:r>
            <a:r>
              <a:rPr lang="en-US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discuter</a:t>
            </a:r>
            <a:r>
              <a:rPr lang="en-US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</a:t>
            </a:r>
            <a:r>
              <a:rPr lang="en-US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lang="en-US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parents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voire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le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disant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clairement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qu’on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refuse de se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marier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l’homme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la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Bien des situations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désamorcées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lorsque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parents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pris conscience que le silence de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enfant ne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correspondait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 à un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consentement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(« qui ne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mot consent »,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céder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n’est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consentir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»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;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confier</a:t>
            </a:r>
            <a:r>
              <a:rPr lang="en-US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quelqu’un</a:t>
            </a:r>
            <a:r>
              <a:rPr lang="en-US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qui on se sent bien,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un.e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ami.e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un.e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professeur.e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un.e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surveillant.e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 ;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Demander de </a:t>
            </a:r>
            <a:r>
              <a:rPr lang="en-US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l’aide</a:t>
            </a:r>
            <a:r>
              <a:rPr lang="en-US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l’infirmier.ère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scolaire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l’assistant.e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social.e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scolaire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encore à la/au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Conseiller.ère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Principal.e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d’éducation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(CPE) ;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Contacter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association </a:t>
            </a:r>
            <a:r>
              <a:rPr lang="en-US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spécialisée</a:t>
            </a:r>
            <a:r>
              <a:rPr lang="en-US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2EDD59-7FF7-40A4-9AE2-7AFF81F07393}"/>
              </a:ext>
            </a:extLst>
          </p:cNvPr>
          <p:cNvSpPr txBox="1"/>
          <p:nvPr/>
        </p:nvSpPr>
        <p:spPr>
          <a:xfrm>
            <a:off x="1043609" y="260648"/>
            <a:ext cx="76328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Prévenir ou se sortir d’un risque ou d’une situation de mariage forcé</a:t>
            </a:r>
            <a:endParaRPr lang="fr-FR" sz="2800" dirty="0"/>
          </a:p>
        </p:txBody>
      </p:sp>
      <p:pic>
        <p:nvPicPr>
          <p:cNvPr id="1028" name="Picture 4" descr="flèche / Attention aux faux sites administratifs ! / Actualités / Accueil -  Les services de l'État en Dordogne">
            <a:extLst>
              <a:ext uri="{FF2B5EF4-FFF2-40B4-BE49-F238E27FC236}">
                <a16:creationId xmlns:a16="http://schemas.microsoft.com/office/drawing/2014/main" id="{A8907D82-EC50-40A4-8BE9-6C34F1F3A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8924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62375-0634-4AD1-AA14-42BA0DCA1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6B852C-44A1-462A-849F-7C465BCCB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66334C2-A9FD-4743-828B-91069323C7BB}"/>
              </a:ext>
            </a:extLst>
          </p:cNvPr>
          <p:cNvSpPr txBox="1"/>
          <p:nvPr/>
        </p:nvSpPr>
        <p:spPr>
          <a:xfrm>
            <a:off x="1259632" y="404664"/>
            <a:ext cx="7416824" cy="616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des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professionnel.le.s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sociaux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internet 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commentonsaime.fr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(anciennement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https://enavanttoutes.fr/nos-actions/ecouter-et-conseiller/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mis en place un tchat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permet aux victimes de violences sexistes et sexuelles d’être écoutées et conseillées, puis redirigées vers les structures souhaitées. De même, l’application et le bracelet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connectée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App-Elles</a:t>
            </a:r>
            <a:r>
              <a:rPr lang="fr-FR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répondent</a:t>
            </a:r>
            <a:r>
              <a:rPr lang="fr-FR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principaux besoins d'assistance et de soutien face une situation de violence actuelle ou passée ;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 des photocopies de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papiers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d’identité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passeport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carte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d’identité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nationalité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française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scolarité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diplômes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etc.) et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déclarer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la police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la gendarmerie la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son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passeport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signaler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auprès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 de police et de gendarmerie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plateforme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https://arretonslesviolences.gouv.fr/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»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téléphone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3919 (« 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Femmes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violences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infos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119 («</a:t>
            </a:r>
            <a:r>
              <a:rPr lang="en-US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Allô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Enfance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Maltraitée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pour les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mineur.e.s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Au 17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d’urgence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SMS au 114.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66DEF9B-2A14-44AA-BB9B-B9A4C756E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53ACDFC-DA61-4E46-A59E-922EA147F9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70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FB7A13-CF7E-4645-B9D7-1FC9525F2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30" y="2578801"/>
            <a:ext cx="7128792" cy="288951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orsqu’une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soupçonne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fortement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informée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qu’elle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mariée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contre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gré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lors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vacances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pays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d’origine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lv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 DOIT ÉVITER, PAR TOUS LES MOYENS, DE QUITTER LE TERRITOIRE FRANÇAIS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manière,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prend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aucun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89B8E3-201E-4366-85AD-72510919635F}"/>
              </a:ext>
            </a:extLst>
          </p:cNvPr>
          <p:cNvSpPr txBox="1"/>
          <p:nvPr/>
        </p:nvSpPr>
        <p:spPr>
          <a:xfrm>
            <a:off x="3923928" y="164486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IMPORTANT</a:t>
            </a:r>
            <a:r>
              <a:rPr lang="fr-FR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97548E-C6B7-4897-95A5-8F61E2C7EEF2}"/>
              </a:ext>
            </a:extLst>
          </p:cNvPr>
          <p:cNvSpPr/>
          <p:nvPr/>
        </p:nvSpPr>
        <p:spPr>
          <a:xfrm>
            <a:off x="1289654" y="2413077"/>
            <a:ext cx="7572804" cy="31662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C8B1AA-180E-4B3C-A1CF-659D8FEC9C62}"/>
              </a:ext>
            </a:extLst>
          </p:cNvPr>
          <p:cNvSpPr txBox="1"/>
          <p:nvPr/>
        </p:nvSpPr>
        <p:spPr>
          <a:xfrm>
            <a:off x="1043609" y="260648"/>
            <a:ext cx="76328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Prévenir ou se sortir d’un risque ou d’une situation de mariage forcé</a:t>
            </a:r>
            <a:endParaRPr lang="fr-FR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045E3-9653-49D5-98BF-672A61600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E23CC1-8C7A-4309-820C-63E99C3E0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5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C3B3C-F3FF-4324-90D5-E2C8360A7022}"/>
              </a:ext>
            </a:extLst>
          </p:cNvPr>
          <p:cNvSpPr/>
          <p:nvPr/>
        </p:nvSpPr>
        <p:spPr>
          <a:xfrm>
            <a:off x="1043608" y="280393"/>
            <a:ext cx="7601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Le traitement juridique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6CBDAF-22AA-446F-B8DA-3F998838760D}"/>
              </a:ext>
            </a:extLst>
          </p:cNvPr>
          <p:cNvSpPr txBox="1"/>
          <p:nvPr/>
        </p:nvSpPr>
        <p:spPr>
          <a:xfrm>
            <a:off x="1403648" y="1124744"/>
            <a:ext cx="2160240" cy="369332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Dans le monde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5C65D8-5918-4E34-AF6A-70E08B5BE58A}"/>
              </a:ext>
            </a:extLst>
          </p:cNvPr>
          <p:cNvSpPr txBox="1"/>
          <p:nvPr/>
        </p:nvSpPr>
        <p:spPr>
          <a:xfrm>
            <a:off x="1187624" y="2204864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Les institutions internationales condamnent  fortement le mariage forcé et supportent les femmes dans leur choix libre de partenaire. </a:t>
            </a:r>
          </a:p>
          <a:p>
            <a:pPr algn="just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  <a:sym typeface="Arial Narrow" pitchFamily="34" charset="0"/>
              </a:rPr>
              <a:t>1948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Arial Narrow" pitchFamily="34" charset="0"/>
              </a:rPr>
              <a:t> : L’article 16(2) de la </a:t>
            </a:r>
            <a:r>
              <a:rPr lang="fr-FR" sz="1600" b="1" dirty="0">
                <a:highlight>
                  <a:srgbClr val="D4B1DD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 Narrow" pitchFamily="34" charset="0"/>
              </a:rPr>
              <a:t>Déclaration Universelle des Droits de l’Homme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Arial Narrow" pitchFamily="34" charset="0"/>
              </a:rPr>
              <a:t>stipule que « le mariage ne peut être conclu qu’avec le libre et plein consentement des futurs époux  ». </a:t>
            </a:r>
          </a:p>
          <a:p>
            <a:pPr algn="just"/>
            <a:endParaRPr lang="fr-FR" sz="1600" dirty="0">
              <a:latin typeface="Calibri" panose="020F0502020204030204" pitchFamily="34" charset="0"/>
              <a:cs typeface="Calibri" panose="020F0502020204030204" pitchFamily="34" charset="0"/>
              <a:sym typeface="Arial Narrow" pitchFamily="34" charset="0"/>
            </a:endParaRPr>
          </a:p>
          <a:p>
            <a:pPr algn="just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  <a:sym typeface="Arial Narrow" pitchFamily="34" charset="0"/>
              </a:rPr>
              <a:t>1979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Arial Narrow" pitchFamily="34" charset="0"/>
              </a:rPr>
              <a:t> : L’article 16 de la </a:t>
            </a:r>
            <a:r>
              <a:rPr lang="fr-FR" sz="1600" b="1" dirty="0">
                <a:highlight>
                  <a:srgbClr val="D4B1D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Convention sur l’Élimination de toutes formes de Discriminations à l’égard des femmes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affirme la liberté de choix du conjoint ainsi que la fixation d’un âge minimal pour le mariage. La Convention a été signée par 90% des états membres des Nations Unies. </a:t>
            </a:r>
          </a:p>
          <a:p>
            <a:pPr algn="just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: Pour la première fois, le Conseil des droits de l’Homme des Nations Unies vote </a:t>
            </a:r>
            <a:r>
              <a:rPr lang="fr-FR" sz="1600" b="1" dirty="0">
                <a:highlight>
                  <a:srgbClr val="D4B1D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une résolution contre les mariages des enfants, précoces et forcés</a:t>
            </a:r>
            <a:r>
              <a:rPr lang="fr-FR" sz="1600" dirty="0">
                <a:highlight>
                  <a:srgbClr val="D4B1D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:  </a:t>
            </a:r>
            <a:r>
              <a:rPr lang="fr-FR" sz="1600" b="1" dirty="0">
                <a:highlight>
                  <a:srgbClr val="D4B1D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Une nouvelle résolution du Conseil des droits de l’Homme de l’ONU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appelle les États à renforcer et accélérer leurs actions dans l’éradication des mariages forcés précoces</a:t>
            </a:r>
            <a:r>
              <a:rPr lang="fr-FR" sz="16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B31D61-EBE2-432D-8D93-E6DA3E8102B8}"/>
              </a:ext>
            </a:extLst>
          </p:cNvPr>
          <p:cNvSpPr txBox="1"/>
          <p:nvPr/>
        </p:nvSpPr>
        <p:spPr>
          <a:xfrm>
            <a:off x="1259632" y="1772816"/>
            <a:ext cx="3888432" cy="338554"/>
          </a:xfrm>
          <a:prstGeom prst="rect">
            <a:avLst/>
          </a:prstGeom>
          <a:solidFill>
            <a:srgbClr val="DEC9ED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volini" panose="03000502040302020204" pitchFamily="66" charset="0"/>
                <a:cs typeface="Cavolini" panose="03000502040302020204" pitchFamily="66" charset="0"/>
              </a:rPr>
              <a:t>Accords internationaux majeurs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5767A6-8FEC-4BC8-8FA0-54CF5CD26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366C85-CAC5-40ED-84C9-F4B500F2C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56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C3B3C-F3FF-4324-90D5-E2C8360A7022}"/>
              </a:ext>
            </a:extLst>
          </p:cNvPr>
          <p:cNvSpPr/>
          <p:nvPr/>
        </p:nvSpPr>
        <p:spPr>
          <a:xfrm>
            <a:off x="1043608" y="260648"/>
            <a:ext cx="7549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Le traitement juridique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6CBDAF-22AA-446F-B8DA-3F998838760D}"/>
              </a:ext>
            </a:extLst>
          </p:cNvPr>
          <p:cNvSpPr txBox="1"/>
          <p:nvPr/>
        </p:nvSpPr>
        <p:spPr>
          <a:xfrm>
            <a:off x="1403648" y="1124744"/>
            <a:ext cx="2160240" cy="369332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Dans le monde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8BE932-D591-477E-B9B2-1E6FB6054892}"/>
              </a:ext>
            </a:extLst>
          </p:cNvPr>
          <p:cNvSpPr txBox="1"/>
          <p:nvPr/>
        </p:nvSpPr>
        <p:spPr>
          <a:xfrm>
            <a:off x="1403648" y="1772816"/>
            <a:ext cx="3409462" cy="338554"/>
          </a:xfrm>
          <a:prstGeom prst="rect">
            <a:avLst/>
          </a:prstGeom>
          <a:solidFill>
            <a:srgbClr val="DEC9ED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volini" panose="03000502040302020204" pitchFamily="66" charset="0"/>
                <a:cs typeface="Cavolini" panose="03000502040302020204" pitchFamily="66" charset="0"/>
              </a:rPr>
              <a:t> La non-application des lois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83979ED-9754-4CE9-AE8B-A663C7D2C01B}"/>
              </a:ext>
            </a:extLst>
          </p:cNvPr>
          <p:cNvSpPr txBox="1"/>
          <p:nvPr/>
        </p:nvSpPr>
        <p:spPr>
          <a:xfrm>
            <a:off x="1331640" y="2420888"/>
            <a:ext cx="73385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ð"/>
            </a:pP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Malgré l’improbation internationale, des pays, principalement du</a:t>
            </a:r>
            <a:r>
              <a:rPr lang="fr-FR" sz="16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Maghreb, d’Afrique subsaharienne, d'Asie du Sud-Est et du sous-continent indien, autorisent ou ne condamnent pas les mariages forcés et/ou précoces. </a:t>
            </a:r>
          </a:p>
          <a:p>
            <a:pPr algn="just"/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ð"/>
            </a:pP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Même quand le mariage précoce est interdit dans un quelconque pays, beaucoup de familles l’ignorent et/ou enfreignent la loi. Dans certains pays, cette violation est si répandue et normalisée que les sanctions sont rares.</a:t>
            </a:r>
            <a:endParaRPr lang="fr-FR" sz="1600" dirty="0">
              <a:solidFill>
                <a:srgbClr val="2021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499624-0F3E-4A29-AA44-3F5ADCE6D0B0}"/>
              </a:ext>
            </a:extLst>
          </p:cNvPr>
          <p:cNvSpPr txBox="1"/>
          <p:nvPr/>
        </p:nvSpPr>
        <p:spPr>
          <a:xfrm>
            <a:off x="1331640" y="5157192"/>
            <a:ext cx="7356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Cavolini" panose="03000502040302020204" pitchFamily="66" charset="0"/>
                <a:cs typeface="Cavolini" panose="03000502040302020204" pitchFamily="66" charset="0"/>
              </a:rPr>
              <a:t>2011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L’article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37 du Conseil de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l’Europe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la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prévention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la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lutte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violence à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l’égard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femmes et les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violences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domestiques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interdit le mariage forcé comme violence contre les femmes.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B773CC8-105C-4D57-A33C-D0F140573F7A}"/>
              </a:ext>
            </a:extLst>
          </p:cNvPr>
          <p:cNvSpPr txBox="1"/>
          <p:nvPr/>
        </p:nvSpPr>
        <p:spPr>
          <a:xfrm>
            <a:off x="1403648" y="4509120"/>
            <a:ext cx="1512398" cy="369332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 Europe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B24EF5-E6DF-477C-9313-91036781C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DF47A2-122D-4C73-BE85-884F754D8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6926EF-F09E-4C78-9165-74BBA24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576064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Nous contacter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46F9B3-646A-4145-B1BF-CC1D73D06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412776"/>
            <a:ext cx="7558124" cy="4968552"/>
          </a:xfrm>
        </p:spPr>
        <p:txBody>
          <a:bodyPr anchor="ctr">
            <a:normAutofit fontScale="40000" lnSpcReduction="20000"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D0A2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Siège social :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14 passage des Soupirs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75020 PARIS 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D0A2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Tel : 01 43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87  - 06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74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38 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D0A2"/>
              </a:buClr>
              <a:buSzPct val="80000"/>
              <a:buFont typeface="Wingdings 2"/>
              <a:buNone/>
              <a:tabLst/>
              <a:defRPr/>
            </a:pPr>
            <a:r>
              <a:rPr lang="fr-FR" sz="4500" dirty="0">
                <a:latin typeface="Calibri" panose="020F0502020204030204" pitchFamily="34" charset="0"/>
                <a:cs typeface="Calibri" panose="020F0502020204030204" pitchFamily="34" charset="0"/>
              </a:rPr>
              <a:t>		Mail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kumimoji="0" lang="fr-FR" sz="45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contact@federationgams.org</a:t>
            </a:r>
            <a:endParaRPr kumimoji="0" lang="fr-FR" sz="45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D0A2"/>
              </a:buClr>
              <a:buSzPct val="80000"/>
              <a:buFont typeface="Wingdings 2"/>
              <a:buNone/>
              <a:tabLst/>
              <a:defRPr/>
            </a:pPr>
            <a:endParaRPr kumimoji="0" lang="fr-FR" sz="45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D0A2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fr-FR" sz="4500" b="0" i="0" u="none" strike="noStrike" kern="1200" cap="none" spc="0" normalizeH="0" baseline="0" noProof="0" dirty="0">
              <a:ln>
                <a:noFill/>
              </a:ln>
              <a:solidFill>
                <a:srgbClr val="841A4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1" indent="-6858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1C58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Grand Est : 06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99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1" indent="-6858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1C58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Auvergne-Rhône-Alpes : 06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  <a:p>
            <a:pPr marL="1143000" marR="0" lvl="1" indent="-6858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1C58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Bourgogne-Franche-Comté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« 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SAFE » : 06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15 93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28 73</a:t>
            </a:r>
          </a:p>
          <a:p>
            <a:pPr marL="1143000" marR="0" lvl="1" indent="-6858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1C58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Ile-de-France : 06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83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73</a:t>
            </a:r>
          </a:p>
          <a:p>
            <a:pPr marL="1143000" marR="0" lvl="1" indent="-6858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1C58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Occitanie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« 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 Vie en Main » : 06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79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78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</a:p>
          <a:p>
            <a:pPr marL="1143000" marR="0" lvl="1" indent="-6858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1C58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Hauts-de-France « RIFEN » : 06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87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71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67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1" indent="-6858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1C58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Normandie : 06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1" indent="-6858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1C58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PACA</a:t>
            </a:r>
            <a:r>
              <a:rPr kumimoji="0" lang="fr-FR" sz="4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« 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Union des Femmes du Monde » : 06 73 43 96 33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endParaRPr kumimoji="0" lang="fr-FR" sz="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D0A2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kumimoji="0" lang="fr-FR" sz="400" b="0" i="0" u="none" strike="noStrike" kern="1200" cap="none" spc="0" normalizeH="0" baseline="0" noProof="0" dirty="0">
              <a:ln>
                <a:noFill/>
              </a:ln>
              <a:solidFill>
                <a:srgbClr val="841A4F"/>
              </a:solidFill>
              <a:effectLst/>
              <a:uLnTx/>
              <a:uFillTx/>
              <a:latin typeface="Tr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2D0A2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T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srgbClr val="841A4F"/>
              </a:solidFill>
              <a:effectLst/>
              <a:uLnTx/>
              <a:uFillTx/>
              <a:latin typeface="Tr"/>
            </a:endParaRP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2537F02-3A36-429B-85D9-57FB8425C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D6470B-2E81-44F5-BC24-DC1592689F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7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08FD15D-9D93-41DD-8264-02B4ABD70F7E}"/>
              </a:ext>
            </a:extLst>
          </p:cNvPr>
          <p:cNvSpPr txBox="1"/>
          <p:nvPr/>
        </p:nvSpPr>
        <p:spPr>
          <a:xfrm>
            <a:off x="1043608" y="260648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Le traitement juridique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EE0B7C-A2E7-480E-BBCD-570279387C89}"/>
              </a:ext>
            </a:extLst>
          </p:cNvPr>
          <p:cNvSpPr txBox="1"/>
          <p:nvPr/>
        </p:nvSpPr>
        <p:spPr>
          <a:xfrm>
            <a:off x="1299484" y="2372503"/>
            <a:ext cx="7376972" cy="492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41A4F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Art. 1 de la </a:t>
            </a:r>
            <a:r>
              <a:rPr lang="en-US" dirty="0" err="1">
                <a:solidFill>
                  <a:srgbClr val="841A4F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loi</a:t>
            </a:r>
            <a:r>
              <a:rPr lang="en-US" dirty="0">
                <a:solidFill>
                  <a:srgbClr val="841A4F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du 4 </a:t>
            </a:r>
            <a:r>
              <a:rPr lang="en-US" dirty="0" err="1">
                <a:solidFill>
                  <a:srgbClr val="841A4F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avril</a:t>
            </a:r>
            <a:r>
              <a:rPr lang="en-US" dirty="0">
                <a:solidFill>
                  <a:srgbClr val="841A4F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2006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mariage civil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interdit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dessous de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l’âge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18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les femmes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les hommes.</a:t>
            </a:r>
          </a:p>
          <a:p>
            <a:pPr algn="just">
              <a:spcAft>
                <a:spcPts val="800"/>
              </a:spcAft>
              <a:buClr>
                <a:srgbClr val="7030A0"/>
              </a:buClr>
            </a:pP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41A4F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Art. 2 de la </a:t>
            </a:r>
            <a:r>
              <a:rPr lang="en-US" dirty="0" err="1">
                <a:solidFill>
                  <a:srgbClr val="841A4F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loi</a:t>
            </a:r>
            <a:r>
              <a:rPr lang="en-US" dirty="0">
                <a:solidFill>
                  <a:srgbClr val="841A4F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du 4 </a:t>
            </a:r>
            <a:r>
              <a:rPr lang="en-US" dirty="0" err="1">
                <a:solidFill>
                  <a:srgbClr val="841A4F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avril</a:t>
            </a:r>
            <a:r>
              <a:rPr lang="en-US" dirty="0">
                <a:solidFill>
                  <a:srgbClr val="841A4F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2006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notion de « respect » 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ajoutée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la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devoirs et des droits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respectifs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époux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contrainte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800"/>
              </a:spcAft>
              <a:buClr>
                <a:srgbClr val="7030A0"/>
              </a:buClr>
            </a:pP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41A4F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Art 146 du Code Civil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“Il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n’y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pas de mariage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n’y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pas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consentement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</a:t>
            </a:r>
          </a:p>
          <a:p>
            <a:pPr algn="just">
              <a:spcAft>
                <a:spcPts val="800"/>
              </a:spcAft>
              <a:buClr>
                <a:srgbClr val="7030A0"/>
              </a:buClr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France, le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seul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légal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civil. Le fait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célébrer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religieux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civil, expose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dirigeant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cérémonie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des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poursuites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judiciaires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solidFill>
                  <a:srgbClr val="841A4F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Art. 433-21 du Code </a:t>
            </a:r>
            <a:r>
              <a:rPr lang="en-US" dirty="0" err="1">
                <a:solidFill>
                  <a:srgbClr val="841A4F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Pénal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48ACB1-BB74-4A96-B0B9-DCCB55843A6A}"/>
              </a:ext>
            </a:extLst>
          </p:cNvPr>
          <p:cNvSpPr txBox="1"/>
          <p:nvPr/>
        </p:nvSpPr>
        <p:spPr>
          <a:xfrm>
            <a:off x="1403648" y="1772816"/>
            <a:ext cx="5832648" cy="369332"/>
          </a:xfrm>
          <a:prstGeom prst="rect">
            <a:avLst/>
          </a:prstGeom>
          <a:solidFill>
            <a:srgbClr val="DEC9ED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 Interdiction du mariage forcé et/ou précoce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23C94D-CDC8-47D8-8438-A32D443A4979}"/>
              </a:ext>
            </a:extLst>
          </p:cNvPr>
          <p:cNvSpPr txBox="1"/>
          <p:nvPr/>
        </p:nvSpPr>
        <p:spPr>
          <a:xfrm>
            <a:off x="1403648" y="1124744"/>
            <a:ext cx="1440160" cy="369332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 France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874CD-5DC6-4EBC-8E20-4E7271903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8FA0FE-3C72-4B6C-98F6-7B1F6BE2B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D2C3D482-0810-4E96-9E2D-1CA8757261F6}"/>
              </a:ext>
            </a:extLst>
          </p:cNvPr>
          <p:cNvSpPr txBox="1"/>
          <p:nvPr/>
        </p:nvSpPr>
        <p:spPr>
          <a:xfrm>
            <a:off x="1403648" y="2564904"/>
            <a:ext cx="7200800" cy="339689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9A468A-C962-47E3-A1F8-28070C381549}"/>
              </a:ext>
            </a:extLst>
          </p:cNvPr>
          <p:cNvSpPr txBox="1"/>
          <p:nvPr/>
        </p:nvSpPr>
        <p:spPr>
          <a:xfrm>
            <a:off x="1403648" y="1844824"/>
            <a:ext cx="6021541" cy="369332"/>
          </a:xfrm>
          <a:prstGeom prst="rect">
            <a:avLst/>
          </a:prstGeom>
          <a:solidFill>
            <a:srgbClr val="FFE07D">
              <a:alpha val="68000"/>
            </a:srgb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Pour les jeunes </a:t>
            </a:r>
            <a:r>
              <a:rPr lang="fr-FR" dirty="0" err="1">
                <a:latin typeface="Cavolini" panose="03000502040302020204" pitchFamily="66" charset="0"/>
                <a:cs typeface="Cavolini" panose="03000502040302020204" pitchFamily="66" charset="0"/>
              </a:rPr>
              <a:t>mineur.e.s</a:t>
            </a:r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 de moins de 15 ans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9A70A0-B29F-42E7-9440-493AE2BD5DA7}"/>
              </a:ext>
            </a:extLst>
          </p:cNvPr>
          <p:cNvSpPr txBox="1"/>
          <p:nvPr/>
        </p:nvSpPr>
        <p:spPr>
          <a:xfrm>
            <a:off x="1043608" y="260648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Le traitement juridique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10DC0E-E897-40C8-9A27-84799172A989}"/>
              </a:ext>
            </a:extLst>
          </p:cNvPr>
          <p:cNvSpPr txBox="1"/>
          <p:nvPr/>
        </p:nvSpPr>
        <p:spPr>
          <a:xfrm>
            <a:off x="1475656" y="2564904"/>
            <a:ext cx="6984776" cy="3440109"/>
          </a:xfrm>
          <a:prstGeom prst="rect">
            <a:avLst/>
          </a:prstGeom>
          <a:solidFill>
            <a:srgbClr val="FFEAA7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mineur.e.s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moins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15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lang="en-US" sz="1600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considéré.e.s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aptes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consentir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l’acte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sexuel</a:t>
            </a:r>
            <a:r>
              <a:rPr lang="en-US" sz="1600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en-US" sz="1000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500" dirty="0">
              <a:solidFill>
                <a:srgbClr val="841A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 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rime de viol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un.e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mineur.e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moins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15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20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réclusion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criminelle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Articles 222-23 et 222-24 du Code </a:t>
            </a:r>
            <a:r>
              <a:rPr lang="en-US" sz="1400" dirty="0" err="1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p</a:t>
            </a:r>
            <a:r>
              <a:rPr lang="en-US" sz="14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énal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ainsi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des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peines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prison pour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complices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Articles 121-6 et 121-7 du Code </a:t>
            </a:r>
            <a:r>
              <a:rPr lang="en-US" sz="1400" dirty="0" err="1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p</a:t>
            </a:r>
            <a:r>
              <a:rPr lang="en-US" sz="14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énal</a:t>
            </a:r>
            <a:r>
              <a:rPr lang="en-US" sz="14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). 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jeunes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mineur.e.s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moins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15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risquant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d’être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marié.e.s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l’ayant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déjà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été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doivent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donc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bénéficier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protection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absolue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protection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un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signalement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Procureur de la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République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et/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l’envoi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information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préoccupante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Cellule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Recueil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Préoccupantes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(CRIP).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8290DB-614F-4758-93A5-BA4245A6CEF7}"/>
              </a:ext>
            </a:extLst>
          </p:cNvPr>
          <p:cNvSpPr txBox="1"/>
          <p:nvPr/>
        </p:nvSpPr>
        <p:spPr>
          <a:xfrm>
            <a:off x="1403648" y="1124744"/>
            <a:ext cx="1440160" cy="369332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 France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0DB793-A47E-469C-8AC8-D71882244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A65D4A-3A69-4851-BF76-2325DBC07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25511CE-E308-4466-A796-B5E6D2049641}"/>
              </a:ext>
            </a:extLst>
          </p:cNvPr>
          <p:cNvSpPr txBox="1"/>
          <p:nvPr/>
        </p:nvSpPr>
        <p:spPr>
          <a:xfrm>
            <a:off x="1403648" y="2564904"/>
            <a:ext cx="7182048" cy="1800200"/>
          </a:xfrm>
          <a:prstGeom prst="rect">
            <a:avLst/>
          </a:prstGeom>
          <a:solidFill>
            <a:srgbClr val="F1C3C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9A468A-C962-47E3-A1F8-28070C381549}"/>
              </a:ext>
            </a:extLst>
          </p:cNvPr>
          <p:cNvSpPr txBox="1"/>
          <p:nvPr/>
        </p:nvSpPr>
        <p:spPr>
          <a:xfrm>
            <a:off x="1403648" y="1844824"/>
            <a:ext cx="5916982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68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Pour les jeunes </a:t>
            </a:r>
            <a:r>
              <a:rPr lang="fr-FR" dirty="0" err="1">
                <a:latin typeface="Cavolini" panose="03000502040302020204" pitchFamily="66" charset="0"/>
                <a:cs typeface="Cavolini" panose="03000502040302020204" pitchFamily="66" charset="0"/>
              </a:rPr>
              <a:t>mineur.e.s</a:t>
            </a:r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 de plus de 15 ans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9A70A0-B29F-42E7-9440-493AE2BD5DA7}"/>
              </a:ext>
            </a:extLst>
          </p:cNvPr>
          <p:cNvSpPr txBox="1"/>
          <p:nvPr/>
        </p:nvSpPr>
        <p:spPr>
          <a:xfrm>
            <a:off x="1043608" y="260648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Le traitement juridique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10DC0E-E897-40C8-9A27-84799172A989}"/>
              </a:ext>
            </a:extLst>
          </p:cNvPr>
          <p:cNvSpPr txBox="1"/>
          <p:nvPr/>
        </p:nvSpPr>
        <p:spPr>
          <a:xfrm>
            <a:off x="1475656" y="2708920"/>
            <a:ext cx="6984776" cy="1474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plan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sexuel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loi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considère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qu’un.e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mineur.e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plus de 15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mesure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consentir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Cependant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situation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contrainte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mariage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permet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d’amener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notion de 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peine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15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réclusion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criminelle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Article 222-23 du Code </a:t>
            </a:r>
            <a:r>
              <a:rPr lang="en-US" sz="1400" dirty="0" err="1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p</a:t>
            </a:r>
            <a:r>
              <a:rPr lang="en-US" sz="14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énal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donc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d’engager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mesures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protections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adaptées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567A94-E325-4BAB-916C-327283D5668C}"/>
              </a:ext>
            </a:extLst>
          </p:cNvPr>
          <p:cNvSpPr txBox="1"/>
          <p:nvPr/>
        </p:nvSpPr>
        <p:spPr>
          <a:xfrm>
            <a:off x="1403648" y="1124744"/>
            <a:ext cx="1440160" cy="369332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 France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D46554-9E89-4912-9A28-439519904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5D4E221-55DA-4881-B986-48F4EC8F5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53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FE87A51-BA53-4471-B729-95E742B73941}"/>
              </a:ext>
            </a:extLst>
          </p:cNvPr>
          <p:cNvSpPr txBox="1"/>
          <p:nvPr/>
        </p:nvSpPr>
        <p:spPr>
          <a:xfrm>
            <a:off x="1403648" y="2564904"/>
            <a:ext cx="7272808" cy="3450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9A468A-C962-47E3-A1F8-28070C381549}"/>
              </a:ext>
            </a:extLst>
          </p:cNvPr>
          <p:cNvSpPr txBox="1"/>
          <p:nvPr/>
        </p:nvSpPr>
        <p:spPr>
          <a:xfrm>
            <a:off x="1403648" y="1844824"/>
            <a:ext cx="4752528" cy="369332"/>
          </a:xfrm>
          <a:prstGeom prst="rect">
            <a:avLst/>
          </a:prstGeom>
          <a:solidFill>
            <a:srgbClr val="D7DDEB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Pour TOU.TE.S les jeunes </a:t>
            </a:r>
            <a:r>
              <a:rPr lang="fr-FR" dirty="0" err="1">
                <a:latin typeface="Cavolini" panose="03000502040302020204" pitchFamily="66" charset="0"/>
                <a:cs typeface="Cavolini" panose="03000502040302020204" pitchFamily="66" charset="0"/>
              </a:rPr>
              <a:t>mineur.e.s</a:t>
            </a:r>
            <a:endParaRPr lang="fr-FR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10DC0E-E897-40C8-9A27-84799172A989}"/>
              </a:ext>
            </a:extLst>
          </p:cNvPr>
          <p:cNvSpPr txBox="1"/>
          <p:nvPr/>
        </p:nvSpPr>
        <p:spPr>
          <a:xfrm>
            <a:off x="1475656" y="2708920"/>
            <a:ext cx="7056784" cy="3132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l’âge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mineur.e.s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il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délit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soustraction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sans violence par ascendant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aggravé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déplacement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l’étranger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Article 227-7 du Code </a:t>
            </a:r>
            <a:r>
              <a:rPr lang="en-US" sz="1400" dirty="0" err="1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p</a:t>
            </a:r>
            <a:r>
              <a:rPr lang="en-US" sz="14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énal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il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délit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d’enlèvement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sans violence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un tiers (</a:t>
            </a:r>
            <a:r>
              <a:rPr lang="en-US" sz="14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Article 227-8 du Code </a:t>
            </a:r>
            <a:r>
              <a:rPr lang="en-US" sz="1400" dirty="0" err="1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p</a:t>
            </a:r>
            <a:r>
              <a:rPr lang="en-US" sz="14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énal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lorsque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future belle-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enlève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l’enfant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le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conduire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pays. Si le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Juge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aux Affaires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Familiales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(JAF)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informé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moment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où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homme)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quitter le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territoire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français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prononcer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IST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(Interdiction de Sortie du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Territoire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d’urgence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Procédure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d’Opposition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la Sortie du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Territoire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infractions correspondent à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l’ancienne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qualification de </a:t>
            </a:r>
            <a:r>
              <a:rPr lang="en-US" sz="14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détournement</a:t>
            </a:r>
            <a:r>
              <a:rPr lang="en-US" sz="14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de </a:t>
            </a:r>
            <a:r>
              <a:rPr lang="en-US" sz="14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mineur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AC09D8-01B7-416E-885F-17EF01DE16F5}"/>
              </a:ext>
            </a:extLst>
          </p:cNvPr>
          <p:cNvSpPr txBox="1"/>
          <p:nvPr/>
        </p:nvSpPr>
        <p:spPr>
          <a:xfrm>
            <a:off x="1043608" y="260648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Le traitement juridique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D19521-9B47-411D-8D2D-FCC0D6683AFB}"/>
              </a:ext>
            </a:extLst>
          </p:cNvPr>
          <p:cNvSpPr txBox="1"/>
          <p:nvPr/>
        </p:nvSpPr>
        <p:spPr>
          <a:xfrm>
            <a:off x="1403648" y="1124744"/>
            <a:ext cx="1440160" cy="369332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 France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2BCEB8-85A4-42D0-B7D5-0B1A67AEB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22589D3-F319-480C-BCC4-B2E66F2112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22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FE87A51-BA53-4471-B729-95E742B73941}"/>
              </a:ext>
            </a:extLst>
          </p:cNvPr>
          <p:cNvSpPr txBox="1"/>
          <p:nvPr/>
        </p:nvSpPr>
        <p:spPr>
          <a:xfrm>
            <a:off x="1403648" y="2564904"/>
            <a:ext cx="7272808" cy="2128622"/>
          </a:xfrm>
          <a:prstGeom prst="rect">
            <a:avLst/>
          </a:prstGeom>
          <a:solidFill>
            <a:schemeClr val="accent4">
              <a:lumMod val="40000"/>
              <a:lumOff val="60000"/>
              <a:alpha val="66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9A468A-C962-47E3-A1F8-28070C381549}"/>
              </a:ext>
            </a:extLst>
          </p:cNvPr>
          <p:cNvSpPr txBox="1"/>
          <p:nvPr/>
        </p:nvSpPr>
        <p:spPr>
          <a:xfrm>
            <a:off x="1403648" y="1844824"/>
            <a:ext cx="3600400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77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Pour les jeunes </a:t>
            </a:r>
            <a:r>
              <a:rPr lang="fr-FR" dirty="0" err="1">
                <a:latin typeface="Cavolini" panose="03000502040302020204" pitchFamily="66" charset="0"/>
                <a:cs typeface="Cavolini" panose="03000502040302020204" pitchFamily="66" charset="0"/>
              </a:rPr>
              <a:t>majeur.e.s</a:t>
            </a:r>
            <a:endParaRPr lang="fr-FR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10DC0E-E897-40C8-9A27-84799172A989}"/>
              </a:ext>
            </a:extLst>
          </p:cNvPr>
          <p:cNvSpPr txBox="1"/>
          <p:nvPr/>
        </p:nvSpPr>
        <p:spPr>
          <a:xfrm>
            <a:off x="1475656" y="2636912"/>
            <a:ext cx="7143828" cy="2001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majeurs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risquant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d’être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mariés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force,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l’étant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déjà,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porter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plainte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viol conjugal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d’un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 civil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également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demander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ordonnance de protection au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Juge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Affaires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Familiales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Concernant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coutumiers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et/</a:t>
            </a:r>
            <a:r>
              <a:rPr lang="fr-F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religieux, les jeunes gens peuvent porter plainte, selon la situation, pour </a:t>
            </a:r>
            <a:r>
              <a:rPr lang="fr-FR" sz="16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enlèvement, séquestration, violences </a:t>
            </a:r>
            <a:r>
              <a:rPr lang="fr-F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bien sûr, </a:t>
            </a:r>
            <a:r>
              <a:rPr lang="fr-FR" sz="16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</a:t>
            </a:r>
            <a:r>
              <a:rPr lang="fr-F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80A6F8-1518-4D29-8185-91B528F9C8E8}"/>
              </a:ext>
            </a:extLst>
          </p:cNvPr>
          <p:cNvSpPr txBox="1"/>
          <p:nvPr/>
        </p:nvSpPr>
        <p:spPr>
          <a:xfrm>
            <a:off x="1043608" y="260648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Le traitement juridique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E9A9BA-31EA-40BA-A6CC-79886D4D6740}"/>
              </a:ext>
            </a:extLst>
          </p:cNvPr>
          <p:cNvSpPr txBox="1"/>
          <p:nvPr/>
        </p:nvSpPr>
        <p:spPr>
          <a:xfrm>
            <a:off x="1403648" y="1124744"/>
            <a:ext cx="1440160" cy="369332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 France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A616C6-5540-41D7-BDC7-9231F3D7C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F32E66-8011-4721-A30F-2AA1A404CA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1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03648" y="2636912"/>
            <a:ext cx="72728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Cadre général</a:t>
            </a:r>
          </a:p>
          <a:p>
            <a:endParaRPr lang="fr-FR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 algn="just">
              <a:buClr>
                <a:srgbClr val="C48CFC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Devoir d’assistance et de protection envers n’importe quel enfant en danger (par exemple,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menacé.e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de viol et/ou déjà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violé.e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algn="just">
              <a:buClr>
                <a:srgbClr val="C48CFC"/>
              </a:buClr>
            </a:pP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C48CFC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Obligation de signalement, sous peine de poursuite pénale pour non-assistance et/ou non-dénonciation de crime.</a:t>
            </a:r>
          </a:p>
          <a:p>
            <a:pPr algn="just">
              <a:buClr>
                <a:srgbClr val="C48CFC"/>
              </a:buClr>
            </a:pP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C48CFC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Si non-signalement : 5 ans de prison et 70 000 euros d’amende.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403648" y="4869160"/>
            <a:ext cx="7272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>
              <a:tabLst>
                <a:tab pos="182563" algn="l"/>
              </a:tabLst>
            </a:pPr>
            <a:r>
              <a:rPr lang="fr-FR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Les </a:t>
            </a:r>
            <a:r>
              <a:rPr lang="fr-FR" sz="1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professionnel.le.s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sont</a:t>
            </a:r>
            <a:r>
              <a:rPr lang="fr-FR" sz="16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autorisé.e.s</a:t>
            </a:r>
            <a:r>
              <a:rPr lang="fr-FR" sz="16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informer les autorités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judicaires, médicales et administratives, sans que cela soit une violation au secret professionnel,  si elles/ils ont connaissance d’un mineur de moins de 15 ans victime de sévices et/ou privations (</a:t>
            </a:r>
            <a:r>
              <a:rPr lang="fr-FR" sz="1200" dirty="0">
                <a:latin typeface="Cavolini" panose="03000502040302020204" pitchFamily="66" charset="0"/>
                <a:cs typeface="Cavolini" panose="03000502040302020204" pitchFamily="66" charset="0"/>
              </a:rPr>
              <a:t>Article 226-14 du Code pénal et Articles </a:t>
            </a:r>
            <a:r>
              <a:rPr lang="en-US" sz="1200" dirty="0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43 et 44 du Code de </a:t>
            </a:r>
            <a:r>
              <a:rPr lang="en-US" sz="1200" dirty="0" err="1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déontologie</a:t>
            </a:r>
            <a:r>
              <a:rPr lang="en-US" sz="1200" dirty="0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</a:t>
            </a:r>
            <a:r>
              <a:rPr lang="en-US" sz="1200" dirty="0" err="1"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médicale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AA2115-EC5F-4D4B-BF72-960E9E5ABCCF}"/>
              </a:ext>
            </a:extLst>
          </p:cNvPr>
          <p:cNvSpPr/>
          <p:nvPr/>
        </p:nvSpPr>
        <p:spPr>
          <a:xfrm>
            <a:off x="1043608" y="260648"/>
            <a:ext cx="7549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Ce que les institutions françaises et les </a:t>
            </a:r>
            <a:r>
              <a:rPr lang="fr-FR" sz="2000" dirty="0" err="1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professionnel.le.s</a:t>
            </a:r>
            <a:r>
              <a:rPr lang="fr-FR" sz="20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peuvent proposer aux personnes qui veulent se protéger d’un mariage forcé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68E113-A2F1-46F0-8611-C8C08BE0457B}"/>
              </a:ext>
            </a:extLst>
          </p:cNvPr>
          <p:cNvSpPr txBox="1"/>
          <p:nvPr/>
        </p:nvSpPr>
        <p:spPr>
          <a:xfrm>
            <a:off x="1403648" y="1628800"/>
            <a:ext cx="6766122" cy="646331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 </a:t>
            </a:r>
            <a:r>
              <a:rPr lang="fr-FR" dirty="0" err="1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professionnel.le.s</a:t>
            </a:r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face aux </a:t>
            </a:r>
            <a:r>
              <a:rPr lang="fr-FR" dirty="0" err="1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mineur.e.s</a:t>
            </a:r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victimes de mariage forcé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71B9A-73E9-478C-BCD3-B5B9F4248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2E15B53-E7DC-4EB7-A6BE-D240E72758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6C724D0E-35C3-423C-8F69-39A4F5B8CF95}"/>
              </a:ext>
            </a:extLst>
          </p:cNvPr>
          <p:cNvSpPr/>
          <p:nvPr/>
        </p:nvSpPr>
        <p:spPr>
          <a:xfrm>
            <a:off x="1403648" y="2891782"/>
            <a:ext cx="6768752" cy="282697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AA2115-EC5F-4D4B-BF72-960E9E5ABCCF}"/>
              </a:ext>
            </a:extLst>
          </p:cNvPr>
          <p:cNvSpPr/>
          <p:nvPr/>
        </p:nvSpPr>
        <p:spPr>
          <a:xfrm>
            <a:off x="1043608" y="260648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Ce que les institutions françaises et les </a:t>
            </a:r>
            <a:r>
              <a:rPr lang="fr-FR" sz="2000" dirty="0" err="1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professionnel.le.s</a:t>
            </a:r>
            <a:r>
              <a:rPr lang="fr-FR" sz="20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peuvent proposer aux personnes qui veulent se protéger d’un mariage forcé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748FF7-CA98-40E2-B61F-3A740E369B56}"/>
              </a:ext>
            </a:extLst>
          </p:cNvPr>
          <p:cNvSpPr txBox="1"/>
          <p:nvPr/>
        </p:nvSpPr>
        <p:spPr>
          <a:xfrm>
            <a:off x="1619672" y="2996952"/>
            <a:ext cx="62646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tabLst>
                <a:tab pos="269875" algn="l"/>
              </a:tabLst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professionnel.le.s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algn="just" eaLnBrk="1" hangingPunct="1">
              <a:tabLst>
                <a:tab pos="269875" algn="l"/>
              </a:tabLst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		…   </a:t>
            </a:r>
            <a:r>
              <a:rPr lang="fr-FR" sz="20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peuvent pas rester passifs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lorsqu’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un.e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mineur.e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est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menacé.e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de viol ou a été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violé.e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eaLnBrk="1" hangingPunct="1">
              <a:tabLst>
                <a:tab pos="269875" algn="l"/>
              </a:tabLst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		… </a:t>
            </a:r>
            <a:r>
              <a:rPr lang="en-US" sz="20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doivent</a:t>
            </a:r>
            <a:r>
              <a:rPr lang="en-US" sz="20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référer</a:t>
            </a:r>
            <a:r>
              <a:rPr lang="en-US" sz="20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aux </a:t>
            </a:r>
            <a:r>
              <a:rPr lang="en-US" sz="20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autorités</a:t>
            </a:r>
            <a:r>
              <a:rPr lang="en-US" sz="20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administratives</a:t>
            </a:r>
            <a:r>
              <a:rPr lang="en-US" sz="20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compétentes</a:t>
            </a:r>
            <a:r>
              <a:rPr lang="en-US" sz="20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(Aide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l’Enfance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et/</a:t>
            </a:r>
            <a:r>
              <a:rPr lang="en-US" sz="20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0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judiciaires</a:t>
            </a:r>
            <a:r>
              <a:rPr lang="en-US" sz="20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(Procureur de la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République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Parquet des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Mineurs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Juge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Enfants),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chargées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protection de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l’enfance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CBAB7A7-63FF-400A-B794-1654CF233DA7}"/>
              </a:ext>
            </a:extLst>
          </p:cNvPr>
          <p:cNvSpPr txBox="1"/>
          <p:nvPr/>
        </p:nvSpPr>
        <p:spPr>
          <a:xfrm>
            <a:off x="1403648" y="1700808"/>
            <a:ext cx="6766122" cy="646331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 </a:t>
            </a:r>
            <a:r>
              <a:rPr lang="fr-FR" dirty="0" err="1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professionnel.le.s</a:t>
            </a:r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face aux </a:t>
            </a:r>
            <a:r>
              <a:rPr lang="fr-FR" dirty="0" err="1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mineur.e.s</a:t>
            </a:r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victimes de mariage forcé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959FB1-9EB4-4B97-A3F7-152762DEB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2D86710-D5D3-4D66-9B63-D06E605C1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94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5DF294DD-7E46-4F2D-8479-8C85DDF95E7B}"/>
              </a:ext>
            </a:extLst>
          </p:cNvPr>
          <p:cNvSpPr txBox="1"/>
          <p:nvPr/>
        </p:nvSpPr>
        <p:spPr>
          <a:xfrm>
            <a:off x="4932040" y="4941168"/>
            <a:ext cx="3702590" cy="1290649"/>
          </a:xfrm>
          <a:prstGeom prst="rect">
            <a:avLst/>
          </a:prstGeom>
          <a:solidFill>
            <a:schemeClr val="accent4">
              <a:lumMod val="40000"/>
              <a:lumOff val="60000"/>
              <a:alpha val="8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03834B2-5B33-41BB-9A7B-AF62014CE313}"/>
              </a:ext>
            </a:extLst>
          </p:cNvPr>
          <p:cNvSpPr txBox="1"/>
          <p:nvPr/>
        </p:nvSpPr>
        <p:spPr>
          <a:xfrm>
            <a:off x="4932040" y="3501008"/>
            <a:ext cx="3685487" cy="1169551"/>
          </a:xfrm>
          <a:prstGeom prst="rect">
            <a:avLst/>
          </a:pr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8704B3-1F2A-4C62-9835-94143E3D84FA}"/>
              </a:ext>
            </a:extLst>
          </p:cNvPr>
          <p:cNvSpPr txBox="1"/>
          <p:nvPr/>
        </p:nvSpPr>
        <p:spPr>
          <a:xfrm>
            <a:off x="1403647" y="3729777"/>
            <a:ext cx="3528393" cy="2030640"/>
          </a:xfrm>
          <a:prstGeom prst="rect">
            <a:avLst/>
          </a:prstGeom>
          <a:solidFill>
            <a:srgbClr val="FFE48F">
              <a:alpha val="68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AA2115-EC5F-4D4B-BF72-960E9E5ABCCF}"/>
              </a:ext>
            </a:extLst>
          </p:cNvPr>
          <p:cNvSpPr/>
          <p:nvPr/>
        </p:nvSpPr>
        <p:spPr>
          <a:xfrm>
            <a:off x="1043608" y="260648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Ce que les institutions françaises et les </a:t>
            </a:r>
            <a:r>
              <a:rPr lang="fr-FR" sz="2000" dirty="0" err="1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professionnel.le.s</a:t>
            </a:r>
            <a:r>
              <a:rPr lang="fr-FR" sz="20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peuvent proposer aux personnes qui veulent se protéger d’un mariage forcé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748FF7-CA98-40E2-B61F-3A740E369B56}"/>
              </a:ext>
            </a:extLst>
          </p:cNvPr>
          <p:cNvSpPr txBox="1"/>
          <p:nvPr/>
        </p:nvSpPr>
        <p:spPr>
          <a:xfrm>
            <a:off x="1331641" y="2215166"/>
            <a:ext cx="734481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tabLst>
                <a:tab pos="269875" algn="l"/>
              </a:tabLst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orsque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majeure,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décider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souhaite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faire les démarches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d’être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aidée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eaLnBrk="1" hangingPunct="1">
              <a:tabLst>
                <a:tab pos="269875" algn="l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tabLst>
                <a:tab pos="269875" algn="l"/>
              </a:tabLs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Plusieurs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dispositifs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légaux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sociaux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existent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protéger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mariage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8688AC-8325-4D2A-B64C-A7F823E659B9}"/>
              </a:ext>
            </a:extLst>
          </p:cNvPr>
          <p:cNvSpPr txBox="1"/>
          <p:nvPr/>
        </p:nvSpPr>
        <p:spPr>
          <a:xfrm>
            <a:off x="1475656" y="3717032"/>
            <a:ext cx="3384376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tabLst>
                <a:tab pos="269875" algn="l"/>
              </a:tabLst>
            </a:pPr>
            <a:r>
              <a:rPr lang="en-US" sz="1400" b="1" dirty="0" err="1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L’ordonnance</a:t>
            </a:r>
            <a:r>
              <a:rPr lang="en-US" sz="14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protection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vise à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protéger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personnes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menacées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 mariage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forcé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contre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leur.s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agresseur.s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établissant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différentes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mesures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l’interdiction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temporaire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 sortie du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territoire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français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pour 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victime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(dans les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où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 mariage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forcé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prévu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l’étranger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l’interdiction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pour 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partie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défenderesse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s’approcher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victime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901E69-9709-47FD-B2AF-212557D238CB}"/>
              </a:ext>
            </a:extLst>
          </p:cNvPr>
          <p:cNvSpPr txBox="1"/>
          <p:nvPr/>
        </p:nvSpPr>
        <p:spPr>
          <a:xfrm>
            <a:off x="5004048" y="5013176"/>
            <a:ext cx="34748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  <a:defRPr/>
            </a:pPr>
            <a:r>
              <a:rPr lang="en-US" sz="14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jeunes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majeur.e.s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(18-21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ayant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déjà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été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marié.e.s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force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également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obtenir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aides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particulières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(ex : 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Majeur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E4C024-256F-41A6-B6FA-A5C4BA9831E4}"/>
              </a:ext>
            </a:extLst>
          </p:cNvPr>
          <p:cNvSpPr txBox="1"/>
          <p:nvPr/>
        </p:nvSpPr>
        <p:spPr>
          <a:xfrm>
            <a:off x="5004048" y="3501008"/>
            <a:ext cx="3536574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tabLst>
                <a:tab pos="269875" algn="l"/>
              </a:tabLst>
            </a:pPr>
            <a:r>
              <a:rPr lang="en-US" sz="1400" b="1" dirty="0" err="1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L’ordonnance</a:t>
            </a:r>
            <a:r>
              <a:rPr lang="en-US" sz="1400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protection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également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demandée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personne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situation avérée de mariage, exposée à des violences physiques et/ou psychologiques perpétuées par son époux/se.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691E4A-6AD8-445D-B6DF-62387186E098}"/>
              </a:ext>
            </a:extLst>
          </p:cNvPr>
          <p:cNvSpPr txBox="1"/>
          <p:nvPr/>
        </p:nvSpPr>
        <p:spPr>
          <a:xfrm>
            <a:off x="1403648" y="1628800"/>
            <a:ext cx="5399285" cy="369332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 </a:t>
            </a:r>
            <a:r>
              <a:rPr lang="fr-FR" dirty="0" err="1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majeur.e.s</a:t>
            </a:r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victimes de mariage forcé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B35A876-06A4-422C-9608-B201CD755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FF2463-8253-4115-B7BF-09F0FA644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70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AA2115-EC5F-4D4B-BF72-960E9E5ABCCF}"/>
              </a:ext>
            </a:extLst>
          </p:cNvPr>
          <p:cNvSpPr/>
          <p:nvPr/>
        </p:nvSpPr>
        <p:spPr>
          <a:xfrm>
            <a:off x="1096329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Ce que les institutions françaises et les associations peuvent proposer aux personnes qui veulent se protéger d’un mariage forcé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31E43D-449F-43AF-A0A9-F9B7F9DF19C0}"/>
              </a:ext>
            </a:extLst>
          </p:cNvPr>
          <p:cNvSpPr txBox="1"/>
          <p:nvPr/>
        </p:nvSpPr>
        <p:spPr>
          <a:xfrm>
            <a:off x="1259632" y="2276872"/>
            <a:ext cx="7416824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médiation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les parents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convaincre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mariage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mauvaise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chose pour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enfant,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sauf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mise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danger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l’adolescent.e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concerné.e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un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départ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précipité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pays,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séquestration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 crime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d’honneur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 etc. ;</a:t>
            </a:r>
          </a:p>
          <a:p>
            <a:pPr lvl="0" algn="just">
              <a:spcAft>
                <a:spcPts val="600"/>
              </a:spcAft>
              <a:buClr>
                <a:srgbClr val="7030A0"/>
              </a:buClr>
            </a:pPr>
            <a:endParaRPr lang="fr-F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Informer les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organismes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Protection 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l’Enfance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(Aide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l’Enfance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et/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Juge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Enfants)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lorsque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le/la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mineur.e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majeur.e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(18-21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;</a:t>
            </a:r>
          </a:p>
          <a:p>
            <a:pPr lvl="0" algn="just">
              <a:spcAft>
                <a:spcPts val="600"/>
              </a:spcAft>
              <a:buClr>
                <a:srgbClr val="7030A0"/>
              </a:buClr>
            </a:pPr>
            <a:endParaRPr lang="fr-F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service 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Allô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Enfance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Maltraitée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» au 119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(24h/24, 7/7) (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www.allo119.gouv.fr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appeler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16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3919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« </a:t>
            </a:r>
            <a:r>
              <a:rPr lang="en-US" sz="16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Femmes </a:t>
            </a:r>
            <a:r>
              <a:rPr lang="en-US" sz="16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violences</a:t>
            </a:r>
            <a:r>
              <a:rPr lang="en-US" sz="16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infos</a:t>
            </a:r>
            <a:r>
              <a:rPr lang="en-US" sz="16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  <a:buClr>
                <a:srgbClr val="7030A0"/>
              </a:buClr>
            </a:pPr>
            <a:endParaRPr lang="fr-F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Signaler les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mineur.e.s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menacé.e.s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mariage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aux services de police et de gendarmerie via la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plateforme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https://arretonslesviolences.gouv.fr/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» ;</a:t>
            </a:r>
          </a:p>
          <a:p>
            <a:pPr lvl="0" algn="just">
              <a:spcAft>
                <a:spcPts val="600"/>
              </a:spcAft>
              <a:buClr>
                <a:srgbClr val="7030A0"/>
              </a:buClr>
            </a:pPr>
            <a:endParaRPr lang="fr-F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Aider à quitter le domicile parental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conjugal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se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mettre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l’abri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période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plus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moins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longue.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56F4208-605E-49F2-B889-A199DF09553B}"/>
              </a:ext>
            </a:extLst>
          </p:cNvPr>
          <p:cNvSpPr txBox="1"/>
          <p:nvPr/>
        </p:nvSpPr>
        <p:spPr>
          <a:xfrm>
            <a:off x="1403648" y="1628800"/>
            <a:ext cx="4895229" cy="370975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 possibilités d’aide à une victime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4BEA323-89EE-420E-857D-8BACA9070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D36DF57-549E-420B-BE6C-F2718551B0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59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CCFF48D-4CED-48A1-B88A-3804F7330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97" y="0"/>
            <a:ext cx="5422605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294EB5D-D31B-4B29-929C-35D7D449B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86DFC8E-B029-43F7-9474-8308894397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0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5BCDF32-F19B-4E02-96F6-5EAE7CE21C49}"/>
              </a:ext>
            </a:extLst>
          </p:cNvPr>
          <p:cNvSpPr txBox="1"/>
          <p:nvPr/>
        </p:nvSpPr>
        <p:spPr>
          <a:xfrm>
            <a:off x="1043608" y="26064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Témoignage : </a:t>
            </a:r>
            <a:r>
              <a:rPr lang="fr-FR" sz="3200" dirty="0" err="1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Diaryatou</a:t>
            </a:r>
            <a:r>
              <a:rPr lang="fr-FR" sz="32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BAH, auteure de l’ouvrage </a:t>
            </a:r>
            <a:r>
              <a:rPr lang="fr-FR" sz="3200" i="1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On m’a volé mon enfance</a:t>
            </a:r>
            <a:endParaRPr lang="fr-FR" sz="3200" i="1" dirty="0">
              <a:solidFill>
                <a:srgbClr val="841A4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E164F5-0149-4C7B-B38D-A29810A8C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6525344"/>
            <a:ext cx="55642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Diaryatou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m’a volé mon enfance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Éditions Anne Carrière, 2006</a:t>
            </a:r>
          </a:p>
        </p:txBody>
      </p:sp>
      <p:pic>
        <p:nvPicPr>
          <p:cNvPr id="8" name="2-Excision_paroles de victime">
            <a:hlinkClick r:id="" action="ppaction://media"/>
            <a:extLst>
              <a:ext uri="{FF2B5EF4-FFF2-40B4-BE49-F238E27FC236}">
                <a16:creationId xmlns:a16="http://schemas.microsoft.com/office/drawing/2014/main" id="{D71452B7-D611-474E-968D-C7A38C2F23B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1988840"/>
            <a:ext cx="7335045" cy="4125574"/>
          </a:xfr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4A66E34-9F5C-4A1F-9447-6F9C2EBFD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EA353D7-CDA0-49E5-A1F0-B01091587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56F4208-605E-49F2-B889-A199DF09553B}"/>
              </a:ext>
            </a:extLst>
          </p:cNvPr>
          <p:cNvSpPr txBox="1"/>
          <p:nvPr/>
        </p:nvSpPr>
        <p:spPr>
          <a:xfrm>
            <a:off x="1331640" y="476672"/>
            <a:ext cx="3403663" cy="369332"/>
          </a:xfrm>
          <a:prstGeom prst="rect">
            <a:avLst/>
          </a:prstGeom>
          <a:noFill/>
          <a:ln w="28575">
            <a:solidFill>
              <a:srgbClr val="841A4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 indicateurs d’alerte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7953342-3FEF-4BAA-A668-A81820CF0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5" t="3457" r="8811" b="1068"/>
          <a:stretch/>
        </p:blipFill>
        <p:spPr>
          <a:xfrm>
            <a:off x="1403648" y="908720"/>
            <a:ext cx="7128792" cy="53708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C386081-F9FD-4155-9854-8E04A6F55E20}"/>
              </a:ext>
            </a:extLst>
          </p:cNvPr>
          <p:cNvSpPr txBox="1"/>
          <p:nvPr/>
        </p:nvSpPr>
        <p:spPr>
          <a:xfrm>
            <a:off x="1115616" y="6456891"/>
            <a:ext cx="754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 : 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Dispositifs d’orientation pour les professionnel/les de première ligne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novembre 2016</a:t>
            </a:r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12DF5F-2D5F-4FAD-AAE2-DE4B78ADB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16A5EA-952E-4641-AE03-D307D3F66B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28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EDA932AC-6739-41E9-895E-0B25123EC8AC}"/>
              </a:ext>
            </a:extLst>
          </p:cNvPr>
          <p:cNvSpPr txBox="1"/>
          <p:nvPr/>
        </p:nvSpPr>
        <p:spPr>
          <a:xfrm>
            <a:off x="1652403" y="3645024"/>
            <a:ext cx="3207629" cy="2520280"/>
          </a:xfrm>
          <a:prstGeom prst="rect">
            <a:avLst/>
          </a:prstGeom>
          <a:solidFill>
            <a:srgbClr val="FAAE76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F6CE4F1-9C9B-4876-9C12-C0C1309475E9}"/>
              </a:ext>
            </a:extLst>
          </p:cNvPr>
          <p:cNvSpPr txBox="1"/>
          <p:nvPr/>
        </p:nvSpPr>
        <p:spPr>
          <a:xfrm>
            <a:off x="4860031" y="3645024"/>
            <a:ext cx="3207629" cy="2520280"/>
          </a:xfrm>
          <a:prstGeom prst="rect">
            <a:avLst/>
          </a:prstGeom>
          <a:solidFill>
            <a:srgbClr val="ECABAC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FC104E-7872-4264-8969-6E879DCA1519}"/>
              </a:ext>
            </a:extLst>
          </p:cNvPr>
          <p:cNvSpPr txBox="1"/>
          <p:nvPr/>
        </p:nvSpPr>
        <p:spPr>
          <a:xfrm>
            <a:off x="4860032" y="1124744"/>
            <a:ext cx="3207629" cy="2520280"/>
          </a:xfrm>
          <a:prstGeom prst="rect">
            <a:avLst/>
          </a:prstGeom>
          <a:solidFill>
            <a:srgbClr val="FFECB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DCF5F5-C850-431B-B2DA-D7F4B6334FD5}"/>
              </a:ext>
            </a:extLst>
          </p:cNvPr>
          <p:cNvSpPr txBox="1"/>
          <p:nvPr/>
        </p:nvSpPr>
        <p:spPr>
          <a:xfrm>
            <a:off x="1652403" y="1124744"/>
            <a:ext cx="3207629" cy="2520280"/>
          </a:xfrm>
          <a:prstGeom prst="rect">
            <a:avLst/>
          </a:prstGeom>
          <a:solidFill>
            <a:srgbClr val="FDD7BC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44C13-6AD3-4333-8CE1-42506F78D126}"/>
              </a:ext>
            </a:extLst>
          </p:cNvPr>
          <p:cNvSpPr/>
          <p:nvPr/>
        </p:nvSpPr>
        <p:spPr>
          <a:xfrm>
            <a:off x="1043608" y="260648"/>
            <a:ext cx="7549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Conclusion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B148CD-C743-4F1B-AF8B-A82BA3AA941E}"/>
              </a:ext>
            </a:extLst>
          </p:cNvPr>
          <p:cNvSpPr txBox="1"/>
          <p:nvPr/>
        </p:nvSpPr>
        <p:spPr>
          <a:xfrm>
            <a:off x="1907704" y="1556792"/>
            <a:ext cx="26642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nombreux.ses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adolescent.e.s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risquent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toujours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d’être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marié.e.s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force pour des raisons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culturelles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économiques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FC2E5B3-EB84-481E-AF0A-9C66BBF5F219}"/>
              </a:ext>
            </a:extLst>
          </p:cNvPr>
          <p:cNvSpPr txBox="1"/>
          <p:nvPr/>
        </p:nvSpPr>
        <p:spPr>
          <a:xfrm>
            <a:off x="5004048" y="1412776"/>
            <a:ext cx="30243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7D3AB0"/>
              </a:buClr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précoces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pratiques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traditionnelles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constituent des</a:t>
            </a:r>
            <a:r>
              <a:rPr lang="en-US" sz="18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crimes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des </a:t>
            </a:r>
            <a:r>
              <a:rPr lang="en-US" sz="18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atteintes</a:t>
            </a:r>
            <a:r>
              <a:rPr lang="en-US" sz="18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graves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</a:t>
            </a:r>
            <a:r>
              <a:rPr lang="en-US" sz="18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Droits </a:t>
            </a:r>
            <a:r>
              <a:rPr lang="en-US" sz="18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Humains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méritent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en-US" sz="1800" b="1" dirty="0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sanctions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adaptées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7355D73-8D01-4588-A369-73211CC680B5}"/>
              </a:ext>
            </a:extLst>
          </p:cNvPr>
          <p:cNvSpPr txBox="1"/>
          <p:nvPr/>
        </p:nvSpPr>
        <p:spPr>
          <a:xfrm>
            <a:off x="1547664" y="3789040"/>
            <a:ext cx="33123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indent="0" algn="ctr">
              <a:buClr>
                <a:srgbClr val="7D3AB0"/>
              </a:buClr>
              <a:buNone/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Lorsque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confronté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problématiques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il faut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maintenir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contacts avec les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confiance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chercher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en-US" sz="1800" b="1" dirty="0" err="1">
                <a:solidFill>
                  <a:srgbClr val="841A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auprès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professionnel.le.s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même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démarches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paraître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insurmontables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500159F-5D1D-4AB4-AA84-2CA40FF46DB5}"/>
              </a:ext>
            </a:extLst>
          </p:cNvPr>
          <p:cNvSpPr txBox="1"/>
          <p:nvPr/>
        </p:nvSpPr>
        <p:spPr>
          <a:xfrm>
            <a:off x="5004048" y="3717032"/>
            <a:ext cx="28083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7D3AB0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mariages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forcés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précoces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des « situations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humaines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»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délicates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traiter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pour les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professionnel.le.s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Elles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souvent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rendues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difficiles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l’indécision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adolescent.e.s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concerné.e.s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33BA7F-6A48-4F1A-B82B-027077002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AE2AFE-EAB4-48D9-A84C-D0B39BA94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59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124744"/>
            <a:ext cx="7632848" cy="496855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</a:rPr>
              <a:t>Le site du gouvernement, voir particulièrement la partie « Documentation pour les Professionnels » : </a:t>
            </a: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https://arretonslesviolences.gouv.fr/</a:t>
            </a: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</a:rPr>
              <a:t> ; </a:t>
            </a:r>
          </a:p>
          <a:p>
            <a:pPr marL="82296" indent="0" algn="just">
              <a:lnSpc>
                <a:spcPct val="120000"/>
              </a:lnSpc>
              <a:buClr>
                <a:srgbClr val="7030A0"/>
              </a:buClr>
              <a:buSzPct val="100000"/>
              <a:buNone/>
            </a:pP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</a:rPr>
              <a:t>Le site du GAMS : </a:t>
            </a: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http://federationgams.org/</a:t>
            </a: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algn="just">
              <a:lnSpc>
                <a:spcPct val="120000"/>
              </a:lnSpc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</a:rPr>
              <a:t>Le Guide pédagogique de l’ADRIC et de Voix de femmes, </a:t>
            </a:r>
            <a:r>
              <a:rPr lang="fr-FR" sz="6200" i="1" dirty="0">
                <a:latin typeface="Calibri" panose="020F0502020204030204" pitchFamily="34" charset="0"/>
                <a:cs typeface="Calibri" panose="020F0502020204030204" pitchFamily="34" charset="0"/>
              </a:rPr>
              <a:t>Lutter contre le mariage forcé : soutenir le choix amoureux et l’autonomie des jeunes</a:t>
            </a: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82296" indent="0" algn="just">
              <a:lnSpc>
                <a:spcPct val="120000"/>
              </a:lnSpc>
              <a:buClr>
                <a:srgbClr val="7030A0"/>
              </a:buClr>
              <a:buSzPct val="100000"/>
              <a:buNone/>
            </a:pP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https://www.adric.eu/images/guides/Adric_VdF_Guide_Lutter_contre_le_mariage_forc%C3%A9.pdf</a:t>
            </a: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algn="just">
              <a:lnSpc>
                <a:spcPct val="120000"/>
              </a:lnSpc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</a:rPr>
              <a:t>Le Guide du Ministère de l’Éducation sur les </a:t>
            </a:r>
            <a:r>
              <a:rPr lang="fr-FR" sz="6200" i="1" dirty="0">
                <a:latin typeface="Calibri" panose="020F0502020204030204" pitchFamily="34" charset="0"/>
                <a:cs typeface="Calibri" panose="020F0502020204030204" pitchFamily="34" charset="0"/>
              </a:rPr>
              <a:t>Comportements sexistes et violences sexuelles</a:t>
            </a: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82296" indent="0" algn="just">
              <a:lnSpc>
                <a:spcPct val="120000"/>
              </a:lnSpc>
              <a:buClr>
                <a:srgbClr val="7030A0"/>
              </a:buClr>
              <a:buSzPct val="100000"/>
              <a:buNone/>
            </a:pP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https://cache.media.eduscol.education.fr/file/Sante/44/9/Guide_comportements-sexistes-violences-sexuelles_-_edito_1209449.pdf</a:t>
            </a: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82296" indent="0" algn="just">
              <a:lnSpc>
                <a:spcPct val="120000"/>
              </a:lnSpc>
              <a:buClr>
                <a:srgbClr val="7030A0"/>
              </a:buClr>
              <a:buSzPct val="100000"/>
              <a:buNone/>
            </a:pP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</a:rPr>
              <a:t>Le guide sur les Mariages Forcés en France de la Mission Interministérielle pour la protection des Femmes contre les violences et la lutte contre la traite des êtres humains (MIPROF) :</a:t>
            </a:r>
          </a:p>
          <a:p>
            <a:pPr marL="82296" indent="0" algn="just">
              <a:lnSpc>
                <a:spcPct val="120000"/>
              </a:lnSpc>
              <a:buClr>
                <a:srgbClr val="7030A0"/>
              </a:buClr>
              <a:buSzPct val="100000"/>
              <a:buNone/>
            </a:pP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http://femmes.gouv.fr/wp-content/uploads/2014/02/Lettre-Observatoire-oct-2014.pdf</a:t>
            </a:r>
            <a:r>
              <a:rPr lang="fr-FR" sz="6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Clr>
                <a:srgbClr val="7D3AB0"/>
              </a:buClr>
              <a:buSzPct val="100000"/>
              <a:buFont typeface="Wingdings" panose="05000000000000000000" pitchFamily="2" charset="2"/>
              <a:buChar char="§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7D3AB0"/>
              </a:buClr>
              <a:buSzPct val="100000"/>
              <a:buFont typeface="Wingdings" panose="05000000000000000000" pitchFamily="2" charset="2"/>
              <a:buChar char="§"/>
            </a:pPr>
            <a:endParaRPr lang="fr-FR" sz="1600" dirty="0"/>
          </a:p>
          <a:p>
            <a:pPr>
              <a:buClr>
                <a:srgbClr val="7D3AB0"/>
              </a:buClr>
              <a:buSzPct val="100000"/>
              <a:buFont typeface="Wingdings" panose="05000000000000000000" pitchFamily="2" charset="2"/>
              <a:buChar char="§"/>
            </a:pPr>
            <a:endParaRPr lang="fr-FR" sz="1600" dirty="0"/>
          </a:p>
          <a:p>
            <a:pPr>
              <a:buClr>
                <a:srgbClr val="7D3AB0"/>
              </a:buClr>
              <a:buSzPct val="100000"/>
              <a:buFont typeface="Wingdings" panose="05000000000000000000" pitchFamily="2" charset="2"/>
              <a:buChar char="§"/>
            </a:pPr>
            <a:endParaRPr lang="fr-FR" sz="1600" dirty="0"/>
          </a:p>
          <a:p>
            <a:pPr>
              <a:buClr>
                <a:srgbClr val="7D3AB0"/>
              </a:buClr>
              <a:buSzPct val="100000"/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57C807-ECAE-4D3F-8F57-DD5538078224}"/>
              </a:ext>
            </a:extLst>
          </p:cNvPr>
          <p:cNvSpPr/>
          <p:nvPr/>
        </p:nvSpPr>
        <p:spPr>
          <a:xfrm>
            <a:off x="1043608" y="26064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Outils pour aller plus loin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9EFA90E-E59E-4FDF-92F1-AC8B96C58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D4CFFD-C33E-412B-A31E-FE42924767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39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F90E07-B46C-4460-BD0C-8AEE385D6745}"/>
              </a:ext>
            </a:extLst>
          </p:cNvPr>
          <p:cNvSpPr/>
          <p:nvPr/>
        </p:nvSpPr>
        <p:spPr>
          <a:xfrm>
            <a:off x="1043608" y="26064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Merci de votre attention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7392A97-0559-4E9B-980D-3CB8D34CA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231" r="2660" b="2308"/>
          <a:stretch/>
        </p:blipFill>
        <p:spPr bwMode="auto">
          <a:xfrm>
            <a:off x="2483768" y="2132856"/>
            <a:ext cx="1892596" cy="241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1D58F91-F813-41EB-A635-D6966341D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2571064" cy="25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2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9B65C36B-1645-483D-A915-2DD12B277F6C}"/>
              </a:ext>
            </a:extLst>
          </p:cNvPr>
          <p:cNvSpPr txBox="1"/>
          <p:nvPr/>
        </p:nvSpPr>
        <p:spPr>
          <a:xfrm>
            <a:off x="1187624" y="4293096"/>
            <a:ext cx="5976665" cy="354821"/>
          </a:xfrm>
          <a:prstGeom prst="rect">
            <a:avLst/>
          </a:prstGeom>
          <a:solidFill>
            <a:srgbClr val="FEE5A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BE3C371-AC3B-49E0-AA49-CBA08D56AD2D}"/>
              </a:ext>
            </a:extLst>
          </p:cNvPr>
          <p:cNvSpPr txBox="1"/>
          <p:nvPr/>
        </p:nvSpPr>
        <p:spPr>
          <a:xfrm>
            <a:off x="4572000" y="4869160"/>
            <a:ext cx="3947740" cy="1200329"/>
          </a:xfrm>
          <a:prstGeom prst="rect">
            <a:avLst/>
          </a:prstGeom>
          <a:solidFill>
            <a:srgbClr val="FEE5A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3E19BC1-A03C-482B-B338-E06DEF774D31}"/>
              </a:ext>
            </a:extLst>
          </p:cNvPr>
          <p:cNvSpPr txBox="1"/>
          <p:nvPr/>
        </p:nvSpPr>
        <p:spPr>
          <a:xfrm>
            <a:off x="4746890" y="1957662"/>
            <a:ext cx="4217597" cy="1346009"/>
          </a:xfrm>
          <a:prstGeom prst="rect">
            <a:avLst/>
          </a:prstGeom>
          <a:solidFill>
            <a:srgbClr val="FEE5A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B6B7846-EDEE-4AC9-BEFB-203AF973CC4E}"/>
              </a:ext>
            </a:extLst>
          </p:cNvPr>
          <p:cNvSpPr txBox="1"/>
          <p:nvPr/>
        </p:nvSpPr>
        <p:spPr>
          <a:xfrm>
            <a:off x="1180214" y="1616434"/>
            <a:ext cx="3319778" cy="2028466"/>
          </a:xfrm>
          <a:prstGeom prst="rect">
            <a:avLst/>
          </a:prstGeom>
          <a:solidFill>
            <a:srgbClr val="FCD6B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58E4C36-35C1-4A14-8540-1B0286ED77C9}"/>
              </a:ext>
            </a:extLst>
          </p:cNvPr>
          <p:cNvSpPr txBox="1"/>
          <p:nvPr/>
        </p:nvSpPr>
        <p:spPr>
          <a:xfrm>
            <a:off x="1547664" y="5013176"/>
            <a:ext cx="2646295" cy="1200329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6FEF94-1DAA-4DBE-8F0B-C54629094254}"/>
              </a:ext>
            </a:extLst>
          </p:cNvPr>
          <p:cNvSpPr txBox="1"/>
          <p:nvPr/>
        </p:nvSpPr>
        <p:spPr>
          <a:xfrm>
            <a:off x="1043608" y="260648"/>
            <a:ext cx="7514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Qu’est-ce que le mariage forcé 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0FCFE3-F20A-4003-9EC9-D4C75B82BCCA}"/>
              </a:ext>
            </a:extLst>
          </p:cNvPr>
          <p:cNvSpPr txBox="1"/>
          <p:nvPr/>
        </p:nvSpPr>
        <p:spPr>
          <a:xfrm>
            <a:off x="1187624" y="1052736"/>
            <a:ext cx="5688632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Un mariage forcé ou contraint représente :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F7489F2-4D3A-48B2-A346-CFAD76E3D191}"/>
              </a:ext>
            </a:extLst>
          </p:cNvPr>
          <p:cNvSpPr txBox="1"/>
          <p:nvPr/>
        </p:nvSpPr>
        <p:spPr>
          <a:xfrm>
            <a:off x="2483768" y="3789040"/>
            <a:ext cx="6480722" cy="369332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C3EA7E-1A80-4572-8781-683EA61EBBAA}"/>
              </a:ext>
            </a:extLst>
          </p:cNvPr>
          <p:cNvSpPr txBox="1"/>
          <p:nvPr/>
        </p:nvSpPr>
        <p:spPr>
          <a:xfrm>
            <a:off x="4572001" y="4869160"/>
            <a:ext cx="388843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ð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lorsque l’un (ou les deux-très rare) futurs « conjoints » ont moins de 18 ans, on parle de </a:t>
            </a:r>
            <a:r>
              <a:rPr lang="fr-FR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mariage précoce et forcé ou de mariage d’enfant</a:t>
            </a:r>
            <a:endParaRPr lang="fr-FR" sz="1400" b="1" dirty="0">
              <a:solidFill>
                <a:srgbClr val="841A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0A98389-191F-4B9B-8047-27C835F141DF}"/>
              </a:ext>
            </a:extLst>
          </p:cNvPr>
          <p:cNvSpPr txBox="1"/>
          <p:nvPr/>
        </p:nvSpPr>
        <p:spPr>
          <a:xfrm>
            <a:off x="1187624" y="1628800"/>
            <a:ext cx="31953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ð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civile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religieuse et/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traditionnelle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conclue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tenir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compte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aspirations et des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souhaits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chacun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membres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du couple : la femme et/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l’homme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concerné.e.s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C6FE8A-FA9B-4E4C-AA39-2EF9CE3661A5}"/>
              </a:ext>
            </a:extLst>
          </p:cNvPr>
          <p:cNvSpPr txBox="1"/>
          <p:nvPr/>
        </p:nvSpPr>
        <p:spPr>
          <a:xfrm>
            <a:off x="4746891" y="2013283"/>
            <a:ext cx="4145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ð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manifestation d’une </a:t>
            </a:r>
            <a:r>
              <a:rPr lang="fr-FR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volonté de contrôle de la sexualité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des filles et des garçons et de leur assignation à un rôle d’épouse/x et de mère/père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191C3BD-2AA1-440A-AC01-FF0C0E79E27F}"/>
              </a:ext>
            </a:extLst>
          </p:cNvPr>
          <p:cNvSpPr txBox="1"/>
          <p:nvPr/>
        </p:nvSpPr>
        <p:spPr>
          <a:xfrm>
            <a:off x="2483768" y="3789040"/>
            <a:ext cx="6772167" cy="3725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ð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marié.e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personne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connue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inconnue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gré</a:t>
            </a:r>
            <a:r>
              <a:rPr lang="fr-FR" sz="1400" dirty="0">
                <a:solidFill>
                  <a:srgbClr val="841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53E34B4-85E1-4BA0-8D4D-E5964854EE45}"/>
              </a:ext>
            </a:extLst>
          </p:cNvPr>
          <p:cNvSpPr txBox="1"/>
          <p:nvPr/>
        </p:nvSpPr>
        <p:spPr>
          <a:xfrm>
            <a:off x="755576" y="4293096"/>
            <a:ext cx="65527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ð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quelle que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l’origine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culturelle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cette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pratique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96D3A11-CC3E-4713-B787-10127192CCCC}"/>
              </a:ext>
            </a:extLst>
          </p:cNvPr>
          <p:cNvSpPr txBox="1"/>
          <p:nvPr/>
        </p:nvSpPr>
        <p:spPr>
          <a:xfrm>
            <a:off x="1475656" y="5013176"/>
            <a:ext cx="28083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ð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atteinte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aux Droits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Humains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fondamentaux</a:t>
            </a:r>
            <a:r>
              <a:rPr lang="en-US" b="1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et 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l’intégrité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physique de 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personne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70C45A-76DC-4049-820B-E1F9DBD76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00349F4-0C54-44AA-B49E-25E68C5E6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56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544178D-B647-4A79-8C22-AFCA8F28312E}"/>
              </a:ext>
            </a:extLst>
          </p:cNvPr>
          <p:cNvSpPr txBox="1"/>
          <p:nvPr/>
        </p:nvSpPr>
        <p:spPr>
          <a:xfrm>
            <a:off x="1043608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 est concerné ?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52FA2A2-6493-4A7A-8433-729F8693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3789040"/>
            <a:ext cx="7347629" cy="30194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Aujourd’hui, dans le monde,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mariages forcés sont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notamment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coutume 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7B8881-19DF-4C4B-B817-9FBA1B1FF7FC}"/>
              </a:ext>
            </a:extLst>
          </p:cNvPr>
          <p:cNvSpPr txBox="1"/>
          <p:nvPr/>
        </p:nvSpPr>
        <p:spPr>
          <a:xfrm>
            <a:off x="1259632" y="980728"/>
            <a:ext cx="3600400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Victimes du mariage forcé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754519-CD29-448B-95E3-48949F23AEA1}"/>
              </a:ext>
            </a:extLst>
          </p:cNvPr>
          <p:cNvSpPr txBox="1"/>
          <p:nvPr/>
        </p:nvSpPr>
        <p:spPr>
          <a:xfrm>
            <a:off x="1475656" y="1484784"/>
            <a:ext cx="717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ð"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Très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majoritairement des jeunes filles, adolescentes et femmes ; </a:t>
            </a:r>
          </a:p>
          <a:p>
            <a:pPr marL="285750" indent="-285750" algn="just">
              <a:buFont typeface="Wingdings" panose="05000000000000000000" pitchFamily="2" charset="2"/>
              <a:buChar char="ð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Mais il arrive que des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garçons, adolescents et hommes soient touchés par ce type de violence.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985209-3EA5-44FF-A0AB-7A2D34C756BF}"/>
              </a:ext>
            </a:extLst>
          </p:cNvPr>
          <p:cNvSpPr txBox="1"/>
          <p:nvPr/>
        </p:nvSpPr>
        <p:spPr>
          <a:xfrm>
            <a:off x="1259632" y="2492896"/>
            <a:ext cx="810096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Où ?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9739D88-EBC4-46BB-A3C5-C9DE34140592}"/>
              </a:ext>
            </a:extLst>
          </p:cNvPr>
          <p:cNvSpPr txBox="1"/>
          <p:nvPr/>
        </p:nvSpPr>
        <p:spPr>
          <a:xfrm>
            <a:off x="1403648" y="2996952"/>
            <a:ext cx="738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8046" indent="-285750" algn="just">
              <a:buFont typeface="Wingdings" panose="05000000000000000000" pitchFamily="2" charset="2"/>
              <a:buChar char="ð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forcés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été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pratiqués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tout temps, par </a:t>
            </a:r>
            <a:r>
              <a:rPr lang="en-US" sz="1600" b="1" dirty="0" err="1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toutes</a:t>
            </a:r>
            <a:r>
              <a:rPr lang="en-US" sz="1600" b="1" dirty="0">
                <a:solidFill>
                  <a:srgbClr val="841A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populations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68046" indent="-285750" algn="just">
              <a:buFont typeface="Wingdings" panose="05000000000000000000" pitchFamily="2" charset="2"/>
              <a:buChar char="ð"/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longtemps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été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mise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Europe et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France,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jusqu’à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récemment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2912B369-5661-44E4-956D-D24B304EE910}"/>
              </a:ext>
            </a:extLst>
          </p:cNvPr>
          <p:cNvSpPr txBox="1">
            <a:spLocks/>
          </p:cNvSpPr>
          <p:nvPr/>
        </p:nvSpPr>
        <p:spPr>
          <a:xfrm>
            <a:off x="1403648" y="4149080"/>
            <a:ext cx="3312367" cy="158417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>
                <a:srgbClr val="CC99FF"/>
              </a:buClr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Afrique subsaharienne (Mali, Sénégal, Mauritanie, etc.)</a:t>
            </a:r>
          </a:p>
          <a:p>
            <a:pPr fontAlgn="auto">
              <a:spcAft>
                <a:spcPts val="0"/>
              </a:spcAft>
              <a:buClr>
                <a:srgbClr val="CC99FF"/>
              </a:buClr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Maghreb</a:t>
            </a:r>
          </a:p>
          <a:p>
            <a:pPr fontAlgn="auto">
              <a:spcAft>
                <a:spcPts val="0"/>
              </a:spcAft>
              <a:buClr>
                <a:srgbClr val="CC99FF"/>
              </a:buClr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Turquie</a:t>
            </a:r>
          </a:p>
          <a:p>
            <a:pPr fontAlgn="auto">
              <a:spcAft>
                <a:spcPts val="0"/>
              </a:spcAft>
              <a:buClr>
                <a:srgbClr val="CC99FF"/>
              </a:buClr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Comores, à Mayotte 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D803C002-DDA5-44AA-BB02-CBD9C56B96F0}"/>
              </a:ext>
            </a:extLst>
          </p:cNvPr>
          <p:cNvSpPr txBox="1">
            <a:spLocks/>
          </p:cNvSpPr>
          <p:nvPr/>
        </p:nvSpPr>
        <p:spPr>
          <a:xfrm>
            <a:off x="5652120" y="4293096"/>
            <a:ext cx="2880320" cy="129614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>
                <a:srgbClr val="CC99FF"/>
              </a:buClr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Inde</a:t>
            </a:r>
          </a:p>
          <a:p>
            <a:pPr fontAlgn="auto">
              <a:spcAft>
                <a:spcPts val="0"/>
              </a:spcAft>
              <a:buClr>
                <a:srgbClr val="CC99FF"/>
              </a:buClr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Pakistan</a:t>
            </a:r>
          </a:p>
          <a:p>
            <a:pPr fontAlgn="auto">
              <a:spcAft>
                <a:spcPts val="0"/>
              </a:spcAft>
              <a:buClr>
                <a:srgbClr val="CC99FF"/>
              </a:buClr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Sri Lanka</a:t>
            </a:r>
          </a:p>
          <a:p>
            <a:pPr fontAlgn="auto">
              <a:spcAft>
                <a:spcPts val="0"/>
              </a:spcAft>
              <a:buClr>
                <a:srgbClr val="CC99FF"/>
              </a:buClr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Chez les « gens du voyage »</a:t>
            </a:r>
          </a:p>
        </p:txBody>
      </p:sp>
      <p:sp>
        <p:nvSpPr>
          <p:cNvPr id="14" name="Espace réservé du contenu 6">
            <a:extLst>
              <a:ext uri="{FF2B5EF4-FFF2-40B4-BE49-F238E27FC236}">
                <a16:creationId xmlns:a16="http://schemas.microsoft.com/office/drawing/2014/main" id="{D48FF461-6003-4BA0-BDE4-D59088C7F249}"/>
              </a:ext>
            </a:extLst>
          </p:cNvPr>
          <p:cNvSpPr txBox="1">
            <a:spLocks/>
          </p:cNvSpPr>
          <p:nvPr/>
        </p:nvSpPr>
        <p:spPr>
          <a:xfrm>
            <a:off x="1385582" y="5768090"/>
            <a:ext cx="7704856" cy="6480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Aft>
                <a:spcPts val="0"/>
              </a:spcAft>
              <a:buFont typeface="Wingdings 2"/>
              <a:buNone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aussi parfois au Cambodge, en Chine, à l’île Maurice, en Afghanistan, dans certaines communautés religieuses intégristes comme les Juifs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Loubavitchs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0A29F-0C43-48F2-A1BB-2405EA8D6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DBCA0B8-BA34-482C-8F13-F7DDF9F38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6" grpId="0"/>
      <p:bldP spid="11" grpId="0" build="p"/>
      <p:bldP spid="13" grpId="0" build="p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916960A-5BC5-44E7-9BC5-EB3A3B0A7478}"/>
              </a:ext>
            </a:extLst>
          </p:cNvPr>
          <p:cNvSpPr txBox="1"/>
          <p:nvPr/>
        </p:nvSpPr>
        <p:spPr>
          <a:xfrm>
            <a:off x="1043608" y="260648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841A4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 est concerné ?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AAFA979-4019-496E-9625-618A289BC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844824"/>
            <a:ext cx="7632848" cy="4800600"/>
          </a:xfrm>
        </p:spPr>
        <p:txBody>
          <a:bodyPr>
            <a:normAutofit/>
          </a:bodyPr>
          <a:lstStyle/>
          <a:p>
            <a:pPr marL="82296" lvl="0" indent="0" defTabSz="457200">
              <a:spcBef>
                <a:spcPts val="1000"/>
              </a:spcBef>
              <a:buClr>
                <a:srgbClr val="5FCBEF"/>
              </a:buClr>
              <a:buNone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 niveau mondial, en 2014, l’UNICEF estimait que</a:t>
            </a:r>
            <a:r>
              <a:rPr kumimoji="0" lang="fr-FR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plus de </a:t>
            </a:r>
            <a:r>
              <a:rPr lang="fr-FR" sz="2400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MILLIONS de femmes ont été mariées AVANT LEUR 18 ANS.</a:t>
            </a:r>
          </a:p>
          <a:p>
            <a:pPr marL="82296" lvl="0" indent="0" defTabSz="457200">
              <a:spcBef>
                <a:spcPts val="1000"/>
              </a:spcBef>
              <a:buClr>
                <a:srgbClr val="5FCBEF"/>
              </a:buClr>
              <a:buNone/>
              <a:defRPr/>
            </a:pPr>
            <a:r>
              <a:rPr lang="fr-FR" sz="2400" dirty="0">
                <a:solidFill>
                  <a:srgbClr val="841A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2018, chaque année, 12 MILLIONS DE FILLES sont mariées AVANT LEUR 18 ANS.</a:t>
            </a:r>
          </a:p>
          <a:p>
            <a:pPr marL="82296" lvl="0" indent="0" defTabSz="457200">
              <a:spcBef>
                <a:spcPts val="1000"/>
              </a:spcBef>
              <a:buClr>
                <a:srgbClr val="5FCBEF"/>
              </a:buClr>
              <a:buNone/>
              <a:defRPr/>
            </a:pPr>
            <a:endParaRPr lang="fr-FR" sz="500" dirty="0">
              <a:solidFill>
                <a:srgbClr val="841A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lvl="0" indent="0" defTabSz="457200">
              <a:spcBef>
                <a:spcPts val="1000"/>
              </a:spcBef>
              <a:buClr>
                <a:srgbClr val="5FCBEF"/>
              </a:buClr>
              <a:buNone/>
              <a:defRPr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Si ces chiffres semblent effarants, ils tendent à diminuer chaque année. </a:t>
            </a:r>
          </a:p>
          <a:p>
            <a:pPr marL="82296" lvl="0" indent="0" defTabSz="457200">
              <a:spcBef>
                <a:spcPts val="1000"/>
              </a:spcBef>
              <a:buClr>
                <a:srgbClr val="5FCBEF"/>
              </a:buClr>
              <a:buNone/>
              <a:defRPr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L’UNICEF estime que la proportion de femmes mariées précocement (avant 18 ans) a diminué de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15 %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sur la dernière décennie.</a:t>
            </a:r>
          </a:p>
          <a:p>
            <a:pPr marL="82296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On est passé de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femme sur 4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femme sur 5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82296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fr-FR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Néanmoins, en raison de la pandémie de COVID-19, les chiffres repartent à la hausse de façon très alarmante.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331FA1-AAFD-45F7-BE1E-935CC0FFEDD5}"/>
              </a:ext>
            </a:extLst>
          </p:cNvPr>
          <p:cNvSpPr txBox="1"/>
          <p:nvPr/>
        </p:nvSpPr>
        <p:spPr>
          <a:xfrm>
            <a:off x="1259632" y="1340768"/>
            <a:ext cx="4145664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Fréquence des mariages forcés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9013F18-9838-4B21-9A6F-7CB381DB7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6453336"/>
            <a:ext cx="55642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 : UNICEF, 5 mars 2018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09C3E8-8762-4CCC-91CF-054E2D133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6750159-2AD6-4B8F-92F5-0E19BA601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BFD3886-87E0-4848-9E0B-1B527A7CD924}"/>
              </a:ext>
            </a:extLst>
          </p:cNvPr>
          <p:cNvSpPr txBox="1"/>
          <p:nvPr/>
        </p:nvSpPr>
        <p:spPr>
          <a:xfrm>
            <a:off x="1259632" y="1628800"/>
            <a:ext cx="734481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8046" lvl="0" indent="-285750"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8E1C58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En Asie du Sud, le risque pour une fille d’être mariée de force avant 18 ans est passé de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50 à 30 %.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8046" lvl="0" indent="-285750"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8E1C58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pays africains représentent encore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un tiers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des mariages d’enfants dans le monde. </a:t>
            </a:r>
            <a:r>
              <a:rPr lang="fr-F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titre d’exemple, en </a:t>
            </a:r>
            <a:r>
              <a:rPr lang="fr-FR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thiopie, diminution d’un tiers en 10 ans.</a:t>
            </a:r>
          </a:p>
          <a:p>
            <a:pPr marL="82296" lvl="0"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Cela représente tout de même près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d’un million et demi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de filles chaque année.</a:t>
            </a:r>
          </a:p>
          <a:p>
            <a:pPr marL="82296" lvl="0"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MAIS cela ne veut pas dire que les mariages forcés ont diminué de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15 %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. En effet, les statistiques n’existent que pour les mariages précoces.</a:t>
            </a:r>
          </a:p>
          <a:p>
            <a:endParaRPr lang="fr-FR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4F20B90-D064-4FCE-9F87-82F1102BE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6453336"/>
            <a:ext cx="55642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 : UNICEF, 5 mars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8CB11-02B6-4D1F-85A1-112AC6B82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989D12-DEF0-4EA3-9D73-4B77E9E5B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7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9CF342F-1259-481B-9C00-E18C98E12A6D}"/>
              </a:ext>
            </a:extLst>
          </p:cNvPr>
          <p:cNvSpPr txBox="1"/>
          <p:nvPr/>
        </p:nvSpPr>
        <p:spPr>
          <a:xfrm>
            <a:off x="1043608" y="271679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841A4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Qui est concerné ?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9F2D31E-0A60-4C8F-A4A6-0F7E82565DB4}"/>
              </a:ext>
            </a:extLst>
          </p:cNvPr>
          <p:cNvSpPr txBox="1"/>
          <p:nvPr/>
        </p:nvSpPr>
        <p:spPr>
          <a:xfrm>
            <a:off x="1259632" y="1196752"/>
            <a:ext cx="5256584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Fréquence des mariages forcés précoces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DC3F174-A5BB-43E6-85E8-083BF3D20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1932" r="8206" b="6993"/>
          <a:stretch/>
        </p:blipFill>
        <p:spPr bwMode="auto">
          <a:xfrm>
            <a:off x="8265319" y="6395739"/>
            <a:ext cx="373856" cy="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9F677DD-8553-4043-921F-F5E4340FF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48" y="6381328"/>
            <a:ext cx="487101" cy="476672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0DCFB7CB-B3B3-494E-8E12-9742C0B0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6434226"/>
            <a:ext cx="6840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 : UNICEF, 2014. Ces estimations sont basées sur un échantillon de pays couvrant environ 50 % de la population mondiale d’hommes et de femmes âgés de 18 ans et plus.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962C77AC-4622-4FBC-B338-D9CC7335B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969221"/>
              </p:ext>
            </p:extLst>
          </p:nvPr>
        </p:nvGraphicFramePr>
        <p:xfrm>
          <a:off x="1187624" y="1772816"/>
          <a:ext cx="7434007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3435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5434</TotalTime>
  <Words>5230</Words>
  <Application>Microsoft Office PowerPoint</Application>
  <PresentationFormat>Affichage à l'écran (4:3)</PresentationFormat>
  <Paragraphs>342</Paragraphs>
  <Slides>43</Slides>
  <Notes>31</Notes>
  <HiddenSlides>0</HiddenSlides>
  <MMClips>1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8" baseType="lpstr">
      <vt:lpstr>Arial</vt:lpstr>
      <vt:lpstr>Calibri</vt:lpstr>
      <vt:lpstr>Calibri Light</vt:lpstr>
      <vt:lpstr>Cavolini</vt:lpstr>
      <vt:lpstr>Courier New</vt:lpstr>
      <vt:lpstr>Georgia</vt:lpstr>
      <vt:lpstr>Gill Sans MT</vt:lpstr>
      <vt:lpstr>Tr</vt:lpstr>
      <vt:lpstr>Trebuchet MS</vt:lpstr>
      <vt:lpstr>Verdana</vt:lpstr>
      <vt:lpstr>Wingdings</vt:lpstr>
      <vt:lpstr>Wingdings 2</vt:lpstr>
      <vt:lpstr>Wingdings 3</vt:lpstr>
      <vt:lpstr>Solstice</vt:lpstr>
      <vt:lpstr>1_Thème Office</vt:lpstr>
      <vt:lpstr>Présentation PowerPoint</vt:lpstr>
      <vt:lpstr>Présentation du GAMS</vt:lpstr>
      <vt:lpstr>Nous contacter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FAYE</dc:creator>
  <cp:lastModifiedBy>Isabelle GILLETTE-FAYE</cp:lastModifiedBy>
  <cp:revision>537</cp:revision>
  <cp:lastPrinted>2018-03-23T18:30:36Z</cp:lastPrinted>
  <dcterms:created xsi:type="dcterms:W3CDTF">2007-10-24T13:43:01Z</dcterms:created>
  <dcterms:modified xsi:type="dcterms:W3CDTF">2021-04-13T08:38:12Z</dcterms:modified>
</cp:coreProperties>
</file>